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16"/>
  </p:notesMasterIdLst>
  <p:sldIdLst>
    <p:sldId id="256" r:id="rId2"/>
    <p:sldId id="257" r:id="rId3"/>
    <p:sldId id="262" r:id="rId4"/>
    <p:sldId id="258" r:id="rId5"/>
    <p:sldId id="264" r:id="rId6"/>
    <p:sldId id="263" r:id="rId7"/>
    <p:sldId id="270" r:id="rId8"/>
    <p:sldId id="271" r:id="rId9"/>
    <p:sldId id="259" r:id="rId10"/>
    <p:sldId id="265" r:id="rId11"/>
    <p:sldId id="266" r:id="rId12"/>
    <p:sldId id="269" r:id="rId13"/>
    <p:sldId id="267"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55253"/>
    <a:srgbClr val="00E4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86"/>
    <p:restoredTop sz="94672"/>
  </p:normalViewPr>
  <p:slideViewPr>
    <p:cSldViewPr snapToGrid="0" snapToObjects="1">
      <p:cViewPr varScale="1">
        <p:scale>
          <a:sx n="121" d="100"/>
          <a:sy n="121" d="100"/>
        </p:scale>
        <p:origin x="8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6B2A11-0077-2441-B7FA-51B799DA3FB3}" type="datetimeFigureOut">
              <a:rPr lang="en-US" smtClean="0"/>
              <a:t>4/14/17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1C36DF-29C3-E04D-B7BA-D2C2DCD45026}" type="slidenum">
              <a:rPr lang="en-US" smtClean="0"/>
              <a:t>‹#›</a:t>
            </a:fld>
            <a:endParaRPr lang="en-US"/>
          </a:p>
        </p:txBody>
      </p:sp>
    </p:spTree>
    <p:extLst>
      <p:ext uri="{BB962C8B-B14F-4D97-AF65-F5344CB8AC3E}">
        <p14:creationId xmlns:p14="http://schemas.microsoft.com/office/powerpoint/2010/main" val="1386765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1C36DF-29C3-E04D-B7BA-D2C2DCD45026}" type="slidenum">
              <a:rPr lang="en-US" smtClean="0"/>
              <a:t>0</a:t>
            </a:fld>
            <a:endParaRPr lang="en-US"/>
          </a:p>
        </p:txBody>
      </p:sp>
    </p:spTree>
    <p:extLst>
      <p:ext uri="{BB962C8B-B14F-4D97-AF65-F5344CB8AC3E}">
        <p14:creationId xmlns:p14="http://schemas.microsoft.com/office/powerpoint/2010/main" val="1184462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1C36DF-29C3-E04D-B7BA-D2C2DCD45026}" type="slidenum">
              <a:rPr lang="en-US" smtClean="0"/>
              <a:t>9</a:t>
            </a:fld>
            <a:endParaRPr lang="en-US"/>
          </a:p>
        </p:txBody>
      </p:sp>
    </p:spTree>
    <p:extLst>
      <p:ext uri="{BB962C8B-B14F-4D97-AF65-F5344CB8AC3E}">
        <p14:creationId xmlns:p14="http://schemas.microsoft.com/office/powerpoint/2010/main" val="1432096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8" name="Date Placeholder 7"/>
          <p:cNvSpPr>
            <a:spLocks noGrp="1"/>
          </p:cNvSpPr>
          <p:nvPr>
            <p:ph type="dt" sz="half" idx="10"/>
          </p:nvPr>
        </p:nvSpPr>
        <p:spPr/>
        <p:txBody>
          <a:bodyPr/>
          <a:lstStyle>
            <a:lvl1pPr>
              <a:defRPr sz="1000"/>
            </a:lvl1pPr>
          </a:lstStyle>
          <a:p>
            <a:fld id="{7803BB1F-2538-B843-8745-37E1500E0544}" type="datetime1">
              <a:rPr lang="en-US" smtClean="0"/>
              <a:pPr/>
              <a:t>4/14/17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lvl1pPr>
              <a:defRPr sz="1000"/>
            </a:lvl1pPr>
          </a:lstStyle>
          <a:p>
            <a:fld id="{5D904815-A650-AC43-9A59-48DE102E8BEA}" type="slidenum">
              <a:rPr lang="en-US" smtClean="0"/>
              <a:pPr/>
              <a:t>‹#›</a:t>
            </a:fld>
            <a:endParaRPr lang="en-US" dirty="0"/>
          </a:p>
        </p:txBody>
      </p:sp>
      <p:pic>
        <p:nvPicPr>
          <p:cNvPr id="19" name="Picture 18"/>
          <p:cNvPicPr>
            <a:picLocks noChangeAspect="1"/>
          </p:cNvPicPr>
          <p:nvPr userDrawn="1"/>
        </p:nvPicPr>
        <p:blipFill>
          <a:blip r:embed="rId2"/>
          <a:stretch>
            <a:fillRect/>
          </a:stretch>
        </p:blipFill>
        <p:spPr>
          <a:xfrm>
            <a:off x="9423400" y="136670"/>
            <a:ext cx="2489200" cy="533400"/>
          </a:xfrm>
          <a:prstGeom prst="rect">
            <a:avLst/>
          </a:prstGeom>
        </p:spPr>
      </p:pic>
    </p:spTree>
    <p:extLst>
      <p:ext uri="{BB962C8B-B14F-4D97-AF65-F5344CB8AC3E}">
        <p14:creationId xmlns:p14="http://schemas.microsoft.com/office/powerpoint/2010/main" val="178324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0225" y="543008"/>
            <a:ext cx="11006253" cy="591015"/>
          </a:xfrm>
        </p:spPr>
        <p:txBody>
          <a:bodyPr>
            <a:normAutofit/>
          </a:bodyPr>
          <a:lstStyle>
            <a:lvl1pPr>
              <a:defRPr sz="2800">
                <a:solidFill>
                  <a:schemeClr val="tx1"/>
                </a:solidFill>
              </a:defRPr>
            </a:lvl1pPr>
          </a:lstStyle>
          <a:p>
            <a:endParaRPr lang="en-US" dirty="0"/>
          </a:p>
        </p:txBody>
      </p:sp>
      <p:sp>
        <p:nvSpPr>
          <p:cNvPr id="3" name="Content Placeholder 2"/>
          <p:cNvSpPr>
            <a:spLocks noGrp="1"/>
          </p:cNvSpPr>
          <p:nvPr>
            <p:ph idx="1"/>
          </p:nvPr>
        </p:nvSpPr>
        <p:spPr>
          <a:xfrm>
            <a:off x="680225" y="1307388"/>
            <a:ext cx="11006253" cy="489134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sz="1000"/>
            </a:lvl1pPr>
          </a:lstStyle>
          <a:p>
            <a:fld id="{65C6D569-79DB-C149-B90C-76F654938DFC}" type="datetime1">
              <a:rPr lang="en-US" smtClean="0"/>
              <a:pPr/>
              <a:t>4/14/17</a:t>
            </a:fld>
            <a:endParaRPr lang="en-US" dirty="0"/>
          </a:p>
        </p:txBody>
      </p:sp>
      <p:sp>
        <p:nvSpPr>
          <p:cNvPr id="5" name="Footer Placeholder 4"/>
          <p:cNvSpPr>
            <a:spLocks noGrp="1"/>
          </p:cNvSpPr>
          <p:nvPr>
            <p:ph type="ftr" sz="quarter" idx="11"/>
          </p:nvPr>
        </p:nvSpPr>
        <p:spPr/>
        <p:txBody>
          <a:bodyPr/>
          <a:lstStyle>
            <a:lvl1pPr>
              <a:defRPr sz="1000"/>
            </a:lvl1pPr>
          </a:lstStyle>
          <a:p>
            <a:endParaRPr lang="en-US"/>
          </a:p>
        </p:txBody>
      </p:sp>
      <p:sp>
        <p:nvSpPr>
          <p:cNvPr id="6" name="Slide Number Placeholder 5"/>
          <p:cNvSpPr>
            <a:spLocks noGrp="1"/>
          </p:cNvSpPr>
          <p:nvPr>
            <p:ph type="sldNum" sz="quarter" idx="12"/>
          </p:nvPr>
        </p:nvSpPr>
        <p:spPr/>
        <p:txBody>
          <a:bodyPr/>
          <a:lstStyle>
            <a:lvl1pPr>
              <a:defRPr sz="1000"/>
            </a:lvl1pPr>
          </a:lstStyle>
          <a:p>
            <a:fld id="{D679711A-3917-A748-B2A6-93859E0EC30B}" type="slidenum">
              <a:rPr lang="en-US" smtClean="0"/>
              <a:pPr/>
              <a:t>‹#›</a:t>
            </a:fld>
            <a:endParaRPr lang="en-US" dirty="0"/>
          </a:p>
        </p:txBody>
      </p:sp>
      <p:cxnSp>
        <p:nvCxnSpPr>
          <p:cNvPr id="8" name="Straight Connector 7"/>
          <p:cNvCxnSpPr/>
          <p:nvPr userDrawn="1"/>
        </p:nvCxnSpPr>
        <p:spPr>
          <a:xfrm>
            <a:off x="680225" y="1177161"/>
            <a:ext cx="110062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9363533" y="146082"/>
            <a:ext cx="2489200" cy="533400"/>
          </a:xfrm>
          <a:prstGeom prst="rect">
            <a:avLst/>
          </a:prstGeom>
        </p:spPr>
      </p:pic>
    </p:spTree>
    <p:extLst>
      <p:ext uri="{BB962C8B-B14F-4D97-AF65-F5344CB8AC3E}">
        <p14:creationId xmlns:p14="http://schemas.microsoft.com/office/powerpoint/2010/main" val="1351998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sz="1000"/>
            </a:lvl1pPr>
          </a:lstStyle>
          <a:p>
            <a:fld id="{328D9432-EDE5-9A4D-B103-78C8D2FCB80A}" type="datetime1">
              <a:rPr lang="en-US" smtClean="0"/>
              <a:pPr/>
              <a:t>4/14/17</a:t>
            </a:fld>
            <a:endParaRPr lang="en-US" dirty="0"/>
          </a:p>
        </p:txBody>
      </p:sp>
      <p:sp>
        <p:nvSpPr>
          <p:cNvPr id="4" name="Footer Placeholder 3"/>
          <p:cNvSpPr>
            <a:spLocks noGrp="1"/>
          </p:cNvSpPr>
          <p:nvPr>
            <p:ph type="ftr" sz="quarter" idx="11"/>
          </p:nvPr>
        </p:nvSpPr>
        <p:spPr/>
        <p:txBody>
          <a:bodyPr/>
          <a:lstStyle>
            <a:lvl1pPr>
              <a:defRPr sz="1000"/>
            </a:lvl1pPr>
          </a:lstStyle>
          <a:p>
            <a:endParaRPr lang="en-US"/>
          </a:p>
        </p:txBody>
      </p:sp>
      <p:sp>
        <p:nvSpPr>
          <p:cNvPr id="5" name="Slide Number Placeholder 4"/>
          <p:cNvSpPr>
            <a:spLocks noGrp="1"/>
          </p:cNvSpPr>
          <p:nvPr>
            <p:ph type="sldNum" sz="quarter" idx="12"/>
          </p:nvPr>
        </p:nvSpPr>
        <p:spPr/>
        <p:txBody>
          <a:bodyPr/>
          <a:lstStyle>
            <a:lvl1pPr>
              <a:defRPr sz="1000"/>
            </a:lvl1pPr>
          </a:lstStyle>
          <a:p>
            <a:fld id="{5CD6F761-2A55-B548-BDAA-FD9712D4CBD2}" type="slidenum">
              <a:rPr lang="en-US" smtClean="0"/>
              <a:pPr/>
              <a:t>‹#›</a:t>
            </a:fld>
            <a:endParaRPr lang="en-US" dirty="0"/>
          </a:p>
        </p:txBody>
      </p:sp>
    </p:spTree>
    <p:extLst>
      <p:ext uri="{BB962C8B-B14F-4D97-AF65-F5344CB8AC3E}">
        <p14:creationId xmlns:p14="http://schemas.microsoft.com/office/powerpoint/2010/main" val="16541245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432552"/>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F71D5925-E8B6-BF4A-A447-8423B214C1AB}" type="datetime1">
              <a:rPr lang="en-US" smtClean="0"/>
              <a:pPr/>
              <a:t>4/14/17</a:t>
            </a:fld>
            <a:endParaRPr lang="en-US" dirty="0"/>
          </a:p>
        </p:txBody>
      </p:sp>
      <p:sp>
        <p:nvSpPr>
          <p:cNvPr id="5" name="Footer Placeholder 4"/>
          <p:cNvSpPr>
            <a:spLocks noGrp="1"/>
          </p:cNvSpPr>
          <p:nvPr>
            <p:ph type="ftr" sz="quarter" idx="3"/>
          </p:nvPr>
        </p:nvSpPr>
        <p:spPr>
          <a:xfrm>
            <a:off x="4038600" y="6432552"/>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432552"/>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4CC502A-B3D3-2C4D-B128-41A50CBFC28E}" type="slidenum">
              <a:rPr lang="en-US" smtClean="0"/>
              <a:pPr/>
              <a:t>‹#›</a:t>
            </a:fld>
            <a:endParaRPr lang="en-US" dirty="0"/>
          </a:p>
        </p:txBody>
      </p:sp>
    </p:spTree>
    <p:extLst>
      <p:ext uri="{BB962C8B-B14F-4D97-AF65-F5344CB8AC3E}">
        <p14:creationId xmlns:p14="http://schemas.microsoft.com/office/powerpoint/2010/main" val="1154696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4063141"/>
            <a:ext cx="2586790" cy="0"/>
          </a:xfrm>
          <a:prstGeom prst="line">
            <a:avLst/>
          </a:prstGeom>
          <a:ln>
            <a:solidFill>
              <a:srgbClr val="76A839"/>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5D904815-A650-AC43-9A59-48DE102E8BEA}" type="slidenum">
              <a:rPr lang="en-US" smtClean="0"/>
              <a:pPr/>
              <a:t>0</a:t>
            </a:fld>
            <a:endParaRPr lang="en-US" dirty="0"/>
          </a:p>
        </p:txBody>
      </p:sp>
      <p:sp>
        <p:nvSpPr>
          <p:cNvPr id="7" name="Date Placeholder 6"/>
          <p:cNvSpPr>
            <a:spLocks noGrp="1"/>
          </p:cNvSpPr>
          <p:nvPr>
            <p:ph type="dt" sz="half" idx="10"/>
          </p:nvPr>
        </p:nvSpPr>
        <p:spPr/>
        <p:txBody>
          <a:bodyPr/>
          <a:lstStyle/>
          <a:p>
            <a:fld id="{32B91320-1F22-7F41-983F-812E8440A24B}" type="datetime1">
              <a:rPr lang="en-US" smtClean="0"/>
              <a:t>4/14/17</a:t>
            </a:fld>
            <a:endParaRPr lang="en-US" dirty="0"/>
          </a:p>
        </p:txBody>
      </p:sp>
      <p:pic>
        <p:nvPicPr>
          <p:cNvPr id="8" name="Picture 7"/>
          <p:cNvPicPr>
            <a:picLocks noChangeAspect="1"/>
          </p:cNvPicPr>
          <p:nvPr/>
        </p:nvPicPr>
        <p:blipFill>
          <a:blip r:embed="rId3"/>
          <a:stretch>
            <a:fillRect/>
          </a:stretch>
        </p:blipFill>
        <p:spPr>
          <a:xfrm>
            <a:off x="838199" y="675206"/>
            <a:ext cx="10515599" cy="5825523"/>
          </a:xfrm>
          <a:prstGeom prst="rect">
            <a:avLst/>
          </a:prstGeom>
        </p:spPr>
      </p:pic>
      <p:sp>
        <p:nvSpPr>
          <p:cNvPr id="2" name="Title 1"/>
          <p:cNvSpPr>
            <a:spLocks noGrp="1"/>
          </p:cNvSpPr>
          <p:nvPr>
            <p:ph type="ctrTitle"/>
          </p:nvPr>
        </p:nvSpPr>
        <p:spPr>
          <a:xfrm>
            <a:off x="3990109" y="1821228"/>
            <a:ext cx="7363689" cy="1589725"/>
          </a:xfrm>
        </p:spPr>
        <p:txBody>
          <a:bodyPr anchor="ctr">
            <a:normAutofit/>
          </a:bodyPr>
          <a:lstStyle/>
          <a:p>
            <a:r>
              <a:rPr lang="en-US" altLang="zh-CN" sz="4000" b="1" dirty="0" smtClean="0"/>
              <a:t>Have</a:t>
            </a:r>
            <a:r>
              <a:rPr lang="zh-CN" altLang="en-US" sz="4000" b="1" dirty="0" smtClean="0"/>
              <a:t> </a:t>
            </a:r>
            <a:r>
              <a:rPr lang="en-US" altLang="zh-CN" sz="4000" b="1" dirty="0" smtClean="0"/>
              <a:t>an</a:t>
            </a:r>
            <a:r>
              <a:rPr lang="zh-CN" altLang="en-US" sz="4000" b="1" dirty="0"/>
              <a:t> </a:t>
            </a:r>
            <a:r>
              <a:rPr lang="en-US" altLang="zh-CN" sz="4000" b="1" dirty="0" smtClean="0"/>
              <a:t>Elevated</a:t>
            </a:r>
            <a:r>
              <a:rPr lang="zh-CN" altLang="en-US" sz="4000" b="1" dirty="0" smtClean="0"/>
              <a:t> </a:t>
            </a:r>
            <a:r>
              <a:rPr lang="en-US" altLang="zh-CN" sz="4000" b="1" dirty="0" smtClean="0"/>
              <a:t>View</a:t>
            </a:r>
            <a:r>
              <a:rPr lang="zh-CN" altLang="en-US" sz="4000" b="1" dirty="0" smtClean="0"/>
              <a:t> </a:t>
            </a:r>
            <a:r>
              <a:rPr lang="en-US" altLang="zh-CN" sz="4000" b="1" dirty="0" smtClean="0"/>
              <a:t>for</a:t>
            </a:r>
            <a:r>
              <a:rPr lang="zh-CN" altLang="en-US" sz="4000" b="1" dirty="0" smtClean="0"/>
              <a:t> </a:t>
            </a:r>
            <a:r>
              <a:rPr lang="en-US" altLang="zh-CN" sz="4000" b="1" dirty="0" smtClean="0"/>
              <a:t>Future</a:t>
            </a:r>
            <a:endParaRPr lang="en-US" sz="4000" b="1" dirty="0"/>
          </a:p>
        </p:txBody>
      </p:sp>
      <p:sp>
        <p:nvSpPr>
          <p:cNvPr id="3" name="Subtitle 2"/>
          <p:cNvSpPr>
            <a:spLocks noGrp="1"/>
          </p:cNvSpPr>
          <p:nvPr>
            <p:ph type="subTitle" idx="1"/>
          </p:nvPr>
        </p:nvSpPr>
        <p:spPr>
          <a:xfrm>
            <a:off x="6578960" y="3073510"/>
            <a:ext cx="4587803" cy="480369"/>
          </a:xfrm>
        </p:spPr>
        <p:txBody>
          <a:bodyPr>
            <a:normAutofit/>
          </a:bodyPr>
          <a:lstStyle/>
          <a:p>
            <a:r>
              <a:rPr lang="en-US" altLang="zh-CN" sz="2000" dirty="0" smtClean="0">
                <a:solidFill>
                  <a:schemeClr val="tx2"/>
                </a:solidFill>
              </a:rPr>
              <a:t>How</a:t>
            </a:r>
            <a:r>
              <a:rPr lang="zh-CN" altLang="en-US" sz="2000" dirty="0" smtClean="0">
                <a:solidFill>
                  <a:schemeClr val="tx2"/>
                </a:solidFill>
              </a:rPr>
              <a:t> </a:t>
            </a:r>
            <a:r>
              <a:rPr lang="en-US" altLang="zh-CN" sz="2000" dirty="0" smtClean="0">
                <a:solidFill>
                  <a:schemeClr val="tx2"/>
                </a:solidFill>
              </a:rPr>
              <a:t>our</a:t>
            </a:r>
            <a:r>
              <a:rPr lang="zh-CN" altLang="en-US" sz="2000" dirty="0" smtClean="0">
                <a:solidFill>
                  <a:schemeClr val="tx2"/>
                </a:solidFill>
              </a:rPr>
              <a:t> </a:t>
            </a:r>
            <a:r>
              <a:rPr lang="en-US" altLang="zh-CN" sz="2000" dirty="0" smtClean="0">
                <a:solidFill>
                  <a:schemeClr val="tx2"/>
                </a:solidFill>
              </a:rPr>
              <a:t>data</a:t>
            </a:r>
            <a:r>
              <a:rPr lang="zh-CN" altLang="en-US" sz="2000" dirty="0" smtClean="0">
                <a:solidFill>
                  <a:schemeClr val="tx2"/>
                </a:solidFill>
              </a:rPr>
              <a:t> </a:t>
            </a:r>
            <a:r>
              <a:rPr lang="en-US" altLang="zh-CN" sz="2000" dirty="0" smtClean="0">
                <a:solidFill>
                  <a:schemeClr val="tx2"/>
                </a:solidFill>
              </a:rPr>
              <a:t>insights</a:t>
            </a:r>
            <a:r>
              <a:rPr lang="zh-CN" altLang="en-US" sz="2000" dirty="0" smtClean="0">
                <a:solidFill>
                  <a:schemeClr val="tx2"/>
                </a:solidFill>
              </a:rPr>
              <a:t> </a:t>
            </a:r>
            <a:r>
              <a:rPr lang="en-US" altLang="zh-CN" sz="2000" dirty="0" smtClean="0">
                <a:solidFill>
                  <a:schemeClr val="tx2"/>
                </a:solidFill>
              </a:rPr>
              <a:t>help</a:t>
            </a:r>
            <a:r>
              <a:rPr lang="zh-CN" altLang="en-US" sz="2000" dirty="0" smtClean="0">
                <a:solidFill>
                  <a:schemeClr val="tx2"/>
                </a:solidFill>
              </a:rPr>
              <a:t> </a:t>
            </a:r>
            <a:r>
              <a:rPr lang="en-US" altLang="zh-CN" sz="2000" dirty="0" smtClean="0">
                <a:solidFill>
                  <a:schemeClr val="tx2"/>
                </a:solidFill>
              </a:rPr>
              <a:t>you</a:t>
            </a:r>
            <a:r>
              <a:rPr lang="zh-CN" altLang="en-US" sz="2000" dirty="0" smtClean="0">
                <a:solidFill>
                  <a:schemeClr val="tx2"/>
                </a:solidFill>
              </a:rPr>
              <a:t> </a:t>
            </a:r>
            <a:r>
              <a:rPr lang="en-US" altLang="zh-CN" sz="2000" dirty="0" smtClean="0">
                <a:solidFill>
                  <a:schemeClr val="tx2"/>
                </a:solidFill>
              </a:rPr>
              <a:t>succeed</a:t>
            </a:r>
            <a:endParaRPr lang="en-US" sz="2000" dirty="0">
              <a:solidFill>
                <a:schemeClr val="tx2"/>
              </a:solidFill>
            </a:endParaRPr>
          </a:p>
        </p:txBody>
      </p:sp>
    </p:spTree>
    <p:extLst>
      <p:ext uri="{BB962C8B-B14F-4D97-AF65-F5344CB8AC3E}">
        <p14:creationId xmlns:p14="http://schemas.microsoft.com/office/powerpoint/2010/main" val="37910747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D904815-A650-AC43-9A59-48DE102E8BEA}" type="slidenum">
              <a:rPr lang="en-US" smtClean="0"/>
              <a:pPr/>
              <a:t>9</a:t>
            </a:fld>
            <a:endParaRPr lang="en-US" dirty="0"/>
          </a:p>
        </p:txBody>
      </p:sp>
      <p:sp>
        <p:nvSpPr>
          <p:cNvPr id="7" name="Date Placeholder 6"/>
          <p:cNvSpPr>
            <a:spLocks noGrp="1"/>
          </p:cNvSpPr>
          <p:nvPr>
            <p:ph type="dt" sz="half" idx="10"/>
          </p:nvPr>
        </p:nvSpPr>
        <p:spPr/>
        <p:txBody>
          <a:bodyPr/>
          <a:lstStyle/>
          <a:p>
            <a:fld id="{32B91320-1F22-7F41-983F-812E8440A24B}" type="datetime1">
              <a:rPr lang="en-US" smtClean="0"/>
              <a:t>4/14/17</a:t>
            </a:fld>
            <a:endParaRPr lang="en-US" dirty="0"/>
          </a:p>
        </p:txBody>
      </p:sp>
      <p:sp>
        <p:nvSpPr>
          <p:cNvPr id="2" name="Title 1"/>
          <p:cNvSpPr>
            <a:spLocks noGrp="1"/>
          </p:cNvSpPr>
          <p:nvPr>
            <p:ph type="ctrTitle"/>
          </p:nvPr>
        </p:nvSpPr>
        <p:spPr>
          <a:xfrm>
            <a:off x="2209800" y="2278647"/>
            <a:ext cx="7363689" cy="1589725"/>
          </a:xfrm>
        </p:spPr>
        <p:txBody>
          <a:bodyPr anchor="ctr">
            <a:normAutofit/>
          </a:bodyPr>
          <a:lstStyle/>
          <a:p>
            <a:r>
              <a:rPr lang="en-US" altLang="zh-CN" sz="4000" b="1" dirty="0" smtClean="0"/>
              <a:t>Appendix</a:t>
            </a:r>
            <a:endParaRPr lang="en-US" sz="4000" b="1" dirty="0"/>
          </a:p>
        </p:txBody>
      </p:sp>
    </p:spTree>
    <p:extLst>
      <p:ext uri="{BB962C8B-B14F-4D97-AF65-F5344CB8AC3E}">
        <p14:creationId xmlns:p14="http://schemas.microsoft.com/office/powerpoint/2010/main" val="19095274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NYC Gym membership statistics</a:t>
            </a:r>
            <a:endParaRPr lang="en-US" dirty="0"/>
          </a:p>
        </p:txBody>
      </p:sp>
      <p:pic>
        <p:nvPicPr>
          <p:cNvPr id="4" name="Content Placeholder 3"/>
          <p:cNvPicPr>
            <a:picLocks noGrp="1" noChangeAspect="1"/>
          </p:cNvPicPr>
          <p:nvPr>
            <p:ph idx="1"/>
          </p:nvPr>
        </p:nvPicPr>
        <p:blipFill>
          <a:blip r:embed="rId2"/>
          <a:stretch>
            <a:fillRect/>
          </a:stretch>
        </p:blipFill>
        <p:spPr>
          <a:xfrm>
            <a:off x="680225" y="1326356"/>
            <a:ext cx="10370127" cy="2691295"/>
          </a:xfrm>
          <a:prstGeom prst="rect">
            <a:avLst/>
          </a:prstGeom>
        </p:spPr>
      </p:pic>
      <p:sp>
        <p:nvSpPr>
          <p:cNvPr id="5" name="Slide Number Placeholder 4"/>
          <p:cNvSpPr>
            <a:spLocks noGrp="1"/>
          </p:cNvSpPr>
          <p:nvPr>
            <p:ph type="sldNum" sz="quarter" idx="12"/>
          </p:nvPr>
        </p:nvSpPr>
        <p:spPr/>
        <p:txBody>
          <a:bodyPr/>
          <a:lstStyle/>
          <a:p>
            <a:fld id="{D679711A-3917-A748-B2A6-93859E0EC30B}" type="slidenum">
              <a:rPr lang="en-US" smtClean="0"/>
              <a:pPr/>
              <a:t>10</a:t>
            </a:fld>
            <a:endParaRPr lang="en-US" dirty="0"/>
          </a:p>
        </p:txBody>
      </p:sp>
      <p:sp>
        <p:nvSpPr>
          <p:cNvPr id="8" name="Date Placeholder 7"/>
          <p:cNvSpPr>
            <a:spLocks noGrp="1"/>
          </p:cNvSpPr>
          <p:nvPr>
            <p:ph type="dt" sz="half" idx="10"/>
          </p:nvPr>
        </p:nvSpPr>
        <p:spPr/>
        <p:txBody>
          <a:bodyPr/>
          <a:lstStyle/>
          <a:p>
            <a:fld id="{626D389A-85A3-C64E-B679-C0011BCC3674}" type="datetime1">
              <a:rPr lang="en-US" smtClean="0"/>
              <a:t>4/14/17</a:t>
            </a:fld>
            <a:endParaRPr lang="en-US" dirty="0"/>
          </a:p>
        </p:txBody>
      </p:sp>
      <p:sp>
        <p:nvSpPr>
          <p:cNvPr id="6" name="TextBox 5"/>
          <p:cNvSpPr txBox="1"/>
          <p:nvPr/>
        </p:nvSpPr>
        <p:spPr>
          <a:xfrm>
            <a:off x="777209" y="5786221"/>
            <a:ext cx="10370126" cy="646331"/>
          </a:xfrm>
          <a:prstGeom prst="rect">
            <a:avLst/>
          </a:prstGeom>
          <a:noFill/>
          <a:ln>
            <a:solidFill>
              <a:srgbClr val="FFC000"/>
            </a:solidFill>
          </a:ln>
        </p:spPr>
        <p:txBody>
          <a:bodyPr wrap="square" rtlCol="0">
            <a:spAutoFit/>
          </a:bodyPr>
          <a:lstStyle/>
          <a:p>
            <a:r>
              <a:rPr lang="en-US" sz="1200" b="1" dirty="0"/>
              <a:t>Source: </a:t>
            </a:r>
            <a:endParaRPr lang="en-US" sz="1200" b="1" dirty="0" smtClean="0"/>
          </a:p>
          <a:p>
            <a:r>
              <a:rPr lang="en-US" sz="1200" b="1" dirty="0"/>
              <a:t>1. http://</a:t>
            </a:r>
            <a:r>
              <a:rPr lang="en-US" sz="1200" b="1" dirty="0" err="1"/>
              <a:t>www.statisticbrain.com</a:t>
            </a:r>
            <a:r>
              <a:rPr lang="en-US" sz="1200" b="1" dirty="0"/>
              <a:t>/gym-membership-statistics/</a:t>
            </a:r>
          </a:p>
          <a:p>
            <a:r>
              <a:rPr lang="en-US" sz="1200" b="1" dirty="0" smtClean="0"/>
              <a:t>2. http</a:t>
            </a:r>
            <a:r>
              <a:rPr lang="en-US" sz="1200" b="1" dirty="0"/>
              <a:t>://</a:t>
            </a:r>
            <a:r>
              <a:rPr lang="en-US" sz="1200" b="1" dirty="0" err="1" smtClean="0"/>
              <a:t>www.huffingtonpost.com</a:t>
            </a:r>
            <a:r>
              <a:rPr lang="en-US" sz="1200" b="1" dirty="0" smtClean="0"/>
              <a:t>/2011/09/07/health-club-membership-by-state_n_951442.html?slideshow=</a:t>
            </a:r>
            <a:r>
              <a:rPr lang="en-US" sz="1200" b="1" dirty="0" err="1" smtClean="0"/>
              <a:t>true#gallery</a:t>
            </a:r>
            <a:r>
              <a:rPr lang="en-US" sz="1200" b="1" dirty="0" smtClean="0"/>
              <a:t>/189834/6</a:t>
            </a:r>
            <a:endParaRPr lang="en-US" sz="1200" b="1" dirty="0"/>
          </a:p>
        </p:txBody>
      </p:sp>
      <p:sp>
        <p:nvSpPr>
          <p:cNvPr id="7" name="Rectangle 6"/>
          <p:cNvSpPr/>
          <p:nvPr/>
        </p:nvSpPr>
        <p:spPr>
          <a:xfrm>
            <a:off x="680224" y="4174718"/>
            <a:ext cx="10370127" cy="307777"/>
          </a:xfrm>
          <a:prstGeom prst="rect">
            <a:avLst/>
          </a:prstGeom>
        </p:spPr>
        <p:txBody>
          <a:bodyPr wrap="square">
            <a:spAutoFit/>
          </a:bodyPr>
          <a:lstStyle/>
          <a:p>
            <a:r>
              <a:rPr lang="en-US" sz="1400" b="1" dirty="0" smtClean="0">
                <a:latin typeface="Arial" charset="0"/>
                <a:ea typeface="Arial" charset="0"/>
                <a:cs typeface="Arial" charset="0"/>
              </a:rPr>
              <a:t>New </a:t>
            </a:r>
            <a:r>
              <a:rPr lang="en-US" sz="1400" b="1" dirty="0">
                <a:latin typeface="Arial" charset="0"/>
                <a:ea typeface="Arial" charset="0"/>
                <a:cs typeface="Arial" charset="0"/>
              </a:rPr>
              <a:t>York has a health club participation rate of 19.1 </a:t>
            </a:r>
            <a:r>
              <a:rPr lang="en-US" sz="1400" b="1" dirty="0" smtClean="0">
                <a:latin typeface="Arial" charset="0"/>
                <a:ea typeface="Arial" charset="0"/>
                <a:cs typeface="Arial" charset="0"/>
              </a:rPr>
              <a:t>percent in 2011</a:t>
            </a:r>
            <a:endParaRPr lang="en-US" sz="1400" b="1" i="0" dirty="0">
              <a:effectLst/>
              <a:latin typeface="Arial" charset="0"/>
              <a:ea typeface="Arial" charset="0"/>
              <a:cs typeface="Arial" charset="0"/>
            </a:endParaRPr>
          </a:p>
        </p:txBody>
      </p:sp>
    </p:spTree>
    <p:extLst>
      <p:ext uri="{BB962C8B-B14F-4D97-AF65-F5344CB8AC3E}">
        <p14:creationId xmlns:p14="http://schemas.microsoft.com/office/powerpoint/2010/main" val="442807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Food Truck Financial references</a:t>
            </a:r>
            <a:endParaRPr lang="en-US" dirty="0"/>
          </a:p>
        </p:txBody>
      </p:sp>
      <p:sp>
        <p:nvSpPr>
          <p:cNvPr id="5" name="Slide Number Placeholder 4"/>
          <p:cNvSpPr>
            <a:spLocks noGrp="1"/>
          </p:cNvSpPr>
          <p:nvPr>
            <p:ph type="sldNum" sz="quarter" idx="12"/>
          </p:nvPr>
        </p:nvSpPr>
        <p:spPr/>
        <p:txBody>
          <a:bodyPr/>
          <a:lstStyle/>
          <a:p>
            <a:fld id="{D679711A-3917-A748-B2A6-93859E0EC30B}" type="slidenum">
              <a:rPr lang="en-US" smtClean="0"/>
              <a:pPr/>
              <a:t>11</a:t>
            </a:fld>
            <a:endParaRPr lang="en-US" dirty="0"/>
          </a:p>
        </p:txBody>
      </p:sp>
      <p:sp>
        <p:nvSpPr>
          <p:cNvPr id="8" name="Date Placeholder 7"/>
          <p:cNvSpPr>
            <a:spLocks noGrp="1"/>
          </p:cNvSpPr>
          <p:nvPr>
            <p:ph type="dt" sz="half" idx="10"/>
          </p:nvPr>
        </p:nvSpPr>
        <p:spPr/>
        <p:txBody>
          <a:bodyPr/>
          <a:lstStyle/>
          <a:p>
            <a:fld id="{626D389A-85A3-C64E-B679-C0011BCC3674}" type="datetime1">
              <a:rPr lang="en-US" smtClean="0"/>
              <a:t>4/14/17</a:t>
            </a:fld>
            <a:endParaRPr lang="en-US" dirty="0"/>
          </a:p>
        </p:txBody>
      </p:sp>
      <p:sp>
        <p:nvSpPr>
          <p:cNvPr id="6" name="TextBox 5"/>
          <p:cNvSpPr txBox="1"/>
          <p:nvPr/>
        </p:nvSpPr>
        <p:spPr>
          <a:xfrm>
            <a:off x="777209" y="5786221"/>
            <a:ext cx="10370126" cy="461665"/>
          </a:xfrm>
          <a:prstGeom prst="rect">
            <a:avLst/>
          </a:prstGeom>
          <a:noFill/>
          <a:ln>
            <a:solidFill>
              <a:srgbClr val="FFC000"/>
            </a:solidFill>
          </a:ln>
        </p:spPr>
        <p:txBody>
          <a:bodyPr wrap="square" rtlCol="0">
            <a:spAutoFit/>
          </a:bodyPr>
          <a:lstStyle/>
          <a:p>
            <a:r>
              <a:rPr lang="en-US" sz="1200" b="1" dirty="0"/>
              <a:t>Source: </a:t>
            </a:r>
            <a:endParaRPr lang="en-US" sz="1200" b="1" dirty="0" smtClean="0"/>
          </a:p>
          <a:p>
            <a:r>
              <a:rPr lang="en-US" sz="1200" b="1" dirty="0"/>
              <a:t>1. https://</a:t>
            </a:r>
            <a:r>
              <a:rPr lang="en-US" sz="1200" b="1" dirty="0" err="1"/>
              <a:t>priceonomics.com</a:t>
            </a:r>
            <a:r>
              <a:rPr lang="en-US" sz="1200" b="1" dirty="0"/>
              <a:t>/post/45352687467/food-truck-economics</a:t>
            </a:r>
          </a:p>
        </p:txBody>
      </p:sp>
      <p:sp>
        <p:nvSpPr>
          <p:cNvPr id="9" name="Rectangle 8"/>
          <p:cNvSpPr/>
          <p:nvPr/>
        </p:nvSpPr>
        <p:spPr>
          <a:xfrm>
            <a:off x="680224" y="1474963"/>
            <a:ext cx="10860611" cy="1477328"/>
          </a:xfrm>
          <a:prstGeom prst="rect">
            <a:avLst/>
          </a:prstGeom>
        </p:spPr>
        <p:txBody>
          <a:bodyPr wrap="square">
            <a:spAutoFit/>
          </a:bodyPr>
          <a:lstStyle/>
          <a:p>
            <a:r>
              <a:rPr lang="en-US" dirty="0" smtClean="0"/>
              <a:t>“ One </a:t>
            </a:r>
            <a:r>
              <a:rPr lang="en-US" dirty="0"/>
              <a:t>truck owner still working his way up to profitability told us that to earn an owner a good salary, a truck would need to bring in upwards of $500,000 of revenue a year. Bobby confirmed this amount, describing $200,000 as an approximate break even point, the equivalent of “just making it into the major leagues.” Half a million per truck is doing quite well and a million dollars of revenue per year around the maximum for a single </a:t>
            </a:r>
            <a:r>
              <a:rPr lang="en-US" dirty="0" smtClean="0"/>
              <a:t>truck” </a:t>
            </a:r>
            <a:r>
              <a:rPr lang="mr-IN" dirty="0" smtClean="0"/>
              <a:t>–</a:t>
            </a:r>
            <a:r>
              <a:rPr lang="en-US" dirty="0" smtClean="0"/>
              <a:t> </a:t>
            </a:r>
            <a:r>
              <a:rPr lang="en-US" dirty="0" err="1" smtClean="0"/>
              <a:t>Priceconomics.com</a:t>
            </a:r>
            <a:endParaRPr lang="en-US" dirty="0"/>
          </a:p>
        </p:txBody>
      </p:sp>
    </p:spTree>
    <p:extLst>
      <p:ext uri="{BB962C8B-B14F-4D97-AF65-F5344CB8AC3E}">
        <p14:creationId xmlns:p14="http://schemas.microsoft.com/office/powerpoint/2010/main" val="1288691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Midwood</a:t>
            </a:r>
            <a:r>
              <a:rPr lang="en-US" dirty="0" smtClean="0"/>
              <a:t> neighborhood info and statistics</a:t>
            </a:r>
            <a:endParaRPr lang="en-US" dirty="0"/>
          </a:p>
        </p:txBody>
      </p:sp>
      <p:sp>
        <p:nvSpPr>
          <p:cNvPr id="5" name="Slide Number Placeholder 4"/>
          <p:cNvSpPr>
            <a:spLocks noGrp="1"/>
          </p:cNvSpPr>
          <p:nvPr>
            <p:ph type="sldNum" sz="quarter" idx="12"/>
          </p:nvPr>
        </p:nvSpPr>
        <p:spPr/>
        <p:txBody>
          <a:bodyPr/>
          <a:lstStyle/>
          <a:p>
            <a:fld id="{D679711A-3917-A748-B2A6-93859E0EC30B}" type="slidenum">
              <a:rPr lang="en-US" smtClean="0"/>
              <a:pPr/>
              <a:t>12</a:t>
            </a:fld>
            <a:endParaRPr lang="en-US" dirty="0"/>
          </a:p>
        </p:txBody>
      </p:sp>
      <p:sp>
        <p:nvSpPr>
          <p:cNvPr id="8" name="Date Placeholder 7"/>
          <p:cNvSpPr>
            <a:spLocks noGrp="1"/>
          </p:cNvSpPr>
          <p:nvPr>
            <p:ph type="dt" sz="half" idx="10"/>
          </p:nvPr>
        </p:nvSpPr>
        <p:spPr/>
        <p:txBody>
          <a:bodyPr/>
          <a:lstStyle/>
          <a:p>
            <a:fld id="{626D389A-85A3-C64E-B679-C0011BCC3674}" type="datetime1">
              <a:rPr lang="en-US" smtClean="0"/>
              <a:t>4/14/17</a:t>
            </a:fld>
            <a:endParaRPr lang="en-US" dirty="0"/>
          </a:p>
        </p:txBody>
      </p:sp>
      <p:sp>
        <p:nvSpPr>
          <p:cNvPr id="6" name="TextBox 5"/>
          <p:cNvSpPr txBox="1"/>
          <p:nvPr/>
        </p:nvSpPr>
        <p:spPr>
          <a:xfrm>
            <a:off x="707935" y="6151422"/>
            <a:ext cx="10673575" cy="276999"/>
          </a:xfrm>
          <a:prstGeom prst="rect">
            <a:avLst/>
          </a:prstGeom>
          <a:noFill/>
          <a:ln>
            <a:solidFill>
              <a:srgbClr val="FFC000"/>
            </a:solidFill>
          </a:ln>
        </p:spPr>
        <p:txBody>
          <a:bodyPr wrap="square" rtlCol="0">
            <a:spAutoFit/>
          </a:bodyPr>
          <a:lstStyle/>
          <a:p>
            <a:r>
              <a:rPr lang="en-US" sz="1200" b="1" dirty="0"/>
              <a:t>Source: http://www.point2homes.com/US/Neighborhood/NY/Brooklyn/</a:t>
            </a:r>
            <a:r>
              <a:rPr lang="en-US" sz="1200" b="1" dirty="0" err="1"/>
              <a:t>Midwood-Demographics.html</a:t>
            </a:r>
            <a:endParaRPr lang="en-US" sz="1200" b="1" dirty="0"/>
          </a:p>
        </p:txBody>
      </p:sp>
      <p:pic>
        <p:nvPicPr>
          <p:cNvPr id="9" name="Content Placeholder 8"/>
          <p:cNvPicPr>
            <a:picLocks noGrp="1" noChangeAspect="1"/>
          </p:cNvPicPr>
          <p:nvPr>
            <p:ph idx="1"/>
          </p:nvPr>
        </p:nvPicPr>
        <p:blipFill>
          <a:blip r:embed="rId2"/>
          <a:stretch>
            <a:fillRect/>
          </a:stretch>
        </p:blipFill>
        <p:spPr>
          <a:xfrm>
            <a:off x="680225" y="2391238"/>
            <a:ext cx="6261100" cy="2501900"/>
          </a:xfrm>
          <a:prstGeom prst="rect">
            <a:avLst/>
          </a:prstGeom>
        </p:spPr>
      </p:pic>
      <p:pic>
        <p:nvPicPr>
          <p:cNvPr id="10" name="Picture 9"/>
          <p:cNvPicPr>
            <a:picLocks noChangeAspect="1"/>
          </p:cNvPicPr>
          <p:nvPr/>
        </p:nvPicPr>
        <p:blipFill rotWithShape="1">
          <a:blip r:embed="rId3"/>
          <a:srcRect b="22721"/>
          <a:stretch/>
        </p:blipFill>
        <p:spPr>
          <a:xfrm>
            <a:off x="756425" y="4862857"/>
            <a:ext cx="6108700" cy="1177728"/>
          </a:xfrm>
          <a:prstGeom prst="rect">
            <a:avLst/>
          </a:prstGeom>
        </p:spPr>
      </p:pic>
      <p:pic>
        <p:nvPicPr>
          <p:cNvPr id="11" name="Picture 10"/>
          <p:cNvPicPr>
            <a:picLocks noChangeAspect="1"/>
          </p:cNvPicPr>
          <p:nvPr/>
        </p:nvPicPr>
        <p:blipFill>
          <a:blip r:embed="rId4"/>
          <a:stretch>
            <a:fillRect/>
          </a:stretch>
        </p:blipFill>
        <p:spPr>
          <a:xfrm>
            <a:off x="6941325" y="2739007"/>
            <a:ext cx="4973205" cy="2057147"/>
          </a:xfrm>
          <a:prstGeom prst="rect">
            <a:avLst/>
          </a:prstGeom>
        </p:spPr>
      </p:pic>
      <p:sp>
        <p:nvSpPr>
          <p:cNvPr id="12" name="Rectangle 11"/>
          <p:cNvSpPr/>
          <p:nvPr/>
        </p:nvSpPr>
        <p:spPr>
          <a:xfrm>
            <a:off x="707934" y="1315403"/>
            <a:ext cx="10978543" cy="954107"/>
          </a:xfrm>
          <a:prstGeom prst="rect">
            <a:avLst/>
          </a:prstGeom>
        </p:spPr>
        <p:txBody>
          <a:bodyPr wrap="square">
            <a:spAutoFit/>
          </a:bodyPr>
          <a:lstStyle/>
          <a:p>
            <a:r>
              <a:rPr lang="en-US" sz="1400" dirty="0">
                <a:latin typeface="Arial" charset="0"/>
                <a:ea typeface="Arial" charset="0"/>
                <a:cs typeface="Arial" charset="0"/>
              </a:rPr>
              <a:t>“</a:t>
            </a:r>
            <a:r>
              <a:rPr lang="en-US" sz="1400" b="1" dirty="0" err="1">
                <a:latin typeface="Arial" charset="0"/>
                <a:ea typeface="Arial" charset="0"/>
                <a:cs typeface="Arial" charset="0"/>
              </a:rPr>
              <a:t>Midwood</a:t>
            </a:r>
            <a:r>
              <a:rPr lang="en-US" sz="1400" b="1" dirty="0">
                <a:latin typeface="Arial" charset="0"/>
                <a:ea typeface="Arial" charset="0"/>
                <a:cs typeface="Arial" charset="0"/>
              </a:rPr>
              <a:t> </a:t>
            </a:r>
            <a:r>
              <a:rPr lang="en-US" sz="1400" dirty="0">
                <a:latin typeface="Arial" charset="0"/>
                <a:ea typeface="Arial" charset="0"/>
                <a:cs typeface="Arial" charset="0"/>
              </a:rPr>
              <a:t>is a crazy combination of urban and suburban,” said Menachem </a:t>
            </a:r>
            <a:r>
              <a:rPr lang="en-US" sz="1400" dirty="0" err="1">
                <a:latin typeface="Arial" charset="0"/>
                <a:ea typeface="Arial" charset="0"/>
                <a:cs typeface="Arial" charset="0"/>
              </a:rPr>
              <a:t>Trietel</a:t>
            </a:r>
            <a:r>
              <a:rPr lang="en-US" sz="1400" dirty="0">
                <a:latin typeface="Arial" charset="0"/>
                <a:ea typeface="Arial" charset="0"/>
                <a:cs typeface="Arial" charset="0"/>
              </a:rPr>
              <a:t>, an agent at </a:t>
            </a:r>
            <a:r>
              <a:rPr lang="en-US" sz="1400" dirty="0" err="1">
                <a:latin typeface="Arial" charset="0"/>
                <a:ea typeface="Arial" charset="0"/>
                <a:cs typeface="Arial" charset="0"/>
              </a:rPr>
              <a:t>Weichert</a:t>
            </a:r>
            <a:r>
              <a:rPr lang="en-US" sz="1400" dirty="0">
                <a:latin typeface="Arial" charset="0"/>
                <a:ea typeface="Arial" charset="0"/>
                <a:cs typeface="Arial" charset="0"/>
              </a:rPr>
              <a:t> Realtors. Or as Alvin M. </a:t>
            </a:r>
            <a:r>
              <a:rPr lang="en-US" sz="1400" dirty="0" err="1">
                <a:latin typeface="Arial" charset="0"/>
                <a:ea typeface="Arial" charset="0"/>
                <a:cs typeface="Arial" charset="0"/>
              </a:rPr>
              <a:t>Berk</a:t>
            </a:r>
            <a:r>
              <a:rPr lang="en-US" sz="1400" dirty="0">
                <a:latin typeface="Arial" charset="0"/>
                <a:ea typeface="Arial" charset="0"/>
                <a:cs typeface="Arial" charset="0"/>
              </a:rPr>
              <a:t>, the chairman of Brooklyn Community Board 14, which includes parts of </a:t>
            </a:r>
            <a:r>
              <a:rPr lang="en-US" sz="1400" dirty="0" err="1">
                <a:latin typeface="Arial" charset="0"/>
                <a:ea typeface="Arial" charset="0"/>
                <a:cs typeface="Arial" charset="0"/>
              </a:rPr>
              <a:t>Midwood</a:t>
            </a:r>
            <a:r>
              <a:rPr lang="en-US" sz="1400" dirty="0">
                <a:latin typeface="Arial" charset="0"/>
                <a:ea typeface="Arial" charset="0"/>
                <a:cs typeface="Arial" charset="0"/>
              </a:rPr>
              <a:t>, put it: “</a:t>
            </a:r>
            <a:r>
              <a:rPr lang="en-US" sz="1400" dirty="0" err="1">
                <a:latin typeface="Arial" charset="0"/>
                <a:ea typeface="Arial" charset="0"/>
                <a:cs typeface="Arial" charset="0"/>
              </a:rPr>
              <a:t>Midwood</a:t>
            </a:r>
            <a:r>
              <a:rPr lang="en-US" sz="1400" dirty="0">
                <a:latin typeface="Arial" charset="0"/>
                <a:ea typeface="Arial" charset="0"/>
                <a:cs typeface="Arial" charset="0"/>
              </a:rPr>
              <a:t> is quiet and that’s how we like it</a:t>
            </a:r>
            <a:r>
              <a:rPr lang="en-US" sz="1400" dirty="0" smtClean="0">
                <a:latin typeface="Arial" charset="0"/>
                <a:ea typeface="Arial" charset="0"/>
                <a:cs typeface="Arial" charset="0"/>
              </a:rPr>
              <a:t>.” </a:t>
            </a:r>
            <a:r>
              <a:rPr lang="en-US" sz="1400" dirty="0">
                <a:latin typeface="Arial" charset="0"/>
                <a:ea typeface="Arial" charset="0"/>
                <a:cs typeface="Arial" charset="0"/>
              </a:rPr>
              <a:t>The tree-lined streets of </a:t>
            </a:r>
            <a:r>
              <a:rPr lang="en-US" sz="1400" dirty="0" err="1">
                <a:latin typeface="Arial" charset="0"/>
                <a:ea typeface="Arial" charset="0"/>
                <a:cs typeface="Arial" charset="0"/>
              </a:rPr>
              <a:t>Midwood</a:t>
            </a:r>
            <a:r>
              <a:rPr lang="en-US" sz="1400" dirty="0">
                <a:latin typeface="Arial" charset="0"/>
                <a:ea typeface="Arial" charset="0"/>
                <a:cs typeface="Arial" charset="0"/>
              </a:rPr>
              <a:t>, with many single- and multifamily houses at prices that are relatively inexpensive for </a:t>
            </a:r>
            <a:r>
              <a:rPr lang="en-US" sz="1400" dirty="0" smtClean="0">
                <a:latin typeface="Arial" charset="0"/>
                <a:ea typeface="Arial" charset="0"/>
                <a:cs typeface="Arial" charset="0"/>
              </a:rPr>
              <a:t>Brooklyn, </a:t>
            </a:r>
            <a:r>
              <a:rPr lang="en-US" sz="1400" dirty="0">
                <a:latin typeface="Arial" charset="0"/>
                <a:ea typeface="Arial" charset="0"/>
                <a:cs typeface="Arial" charset="0"/>
              </a:rPr>
              <a:t>naturally attract plenty of </a:t>
            </a:r>
            <a:r>
              <a:rPr lang="en-US" sz="1400" dirty="0" smtClean="0">
                <a:latin typeface="Arial" charset="0"/>
                <a:ea typeface="Arial" charset="0"/>
                <a:cs typeface="Arial" charset="0"/>
              </a:rPr>
              <a:t>families  </a:t>
            </a:r>
            <a:r>
              <a:rPr lang="mr-IN" sz="1400" dirty="0" smtClean="0">
                <a:latin typeface="Arial" charset="0"/>
                <a:ea typeface="Arial" charset="0"/>
                <a:cs typeface="Arial" charset="0"/>
              </a:rPr>
              <a:t>–</a:t>
            </a:r>
            <a:r>
              <a:rPr lang="en-US" sz="1400" dirty="0" smtClean="0">
                <a:latin typeface="Arial" charset="0"/>
                <a:ea typeface="Arial" charset="0"/>
                <a:cs typeface="Arial" charset="0"/>
              </a:rPr>
              <a:t> New York Times</a:t>
            </a:r>
            <a:endParaRPr lang="en-US" sz="1400" dirty="0">
              <a:latin typeface="Arial" charset="0"/>
              <a:ea typeface="Arial" charset="0"/>
              <a:cs typeface="Arial" charset="0"/>
            </a:endParaRPr>
          </a:p>
        </p:txBody>
      </p:sp>
    </p:spTree>
    <p:extLst>
      <p:ext uri="{BB962C8B-B14F-4D97-AF65-F5344CB8AC3E}">
        <p14:creationId xmlns:p14="http://schemas.microsoft.com/office/powerpoint/2010/main" val="851692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 Island City neighborhood info and statistics</a:t>
            </a:r>
            <a:endParaRPr lang="en-US" dirty="0"/>
          </a:p>
        </p:txBody>
      </p:sp>
      <p:sp>
        <p:nvSpPr>
          <p:cNvPr id="5" name="Slide Number Placeholder 4"/>
          <p:cNvSpPr>
            <a:spLocks noGrp="1"/>
          </p:cNvSpPr>
          <p:nvPr>
            <p:ph type="sldNum" sz="quarter" idx="12"/>
          </p:nvPr>
        </p:nvSpPr>
        <p:spPr/>
        <p:txBody>
          <a:bodyPr/>
          <a:lstStyle/>
          <a:p>
            <a:fld id="{D679711A-3917-A748-B2A6-93859E0EC30B}" type="slidenum">
              <a:rPr lang="en-US" smtClean="0"/>
              <a:pPr/>
              <a:t>13</a:t>
            </a:fld>
            <a:endParaRPr lang="en-US" dirty="0"/>
          </a:p>
        </p:txBody>
      </p:sp>
      <p:sp>
        <p:nvSpPr>
          <p:cNvPr id="8" name="Date Placeholder 7"/>
          <p:cNvSpPr>
            <a:spLocks noGrp="1"/>
          </p:cNvSpPr>
          <p:nvPr>
            <p:ph type="dt" sz="half" idx="10"/>
          </p:nvPr>
        </p:nvSpPr>
        <p:spPr/>
        <p:txBody>
          <a:bodyPr/>
          <a:lstStyle/>
          <a:p>
            <a:fld id="{626D389A-85A3-C64E-B679-C0011BCC3674}" type="datetime1">
              <a:rPr lang="en-US" smtClean="0"/>
              <a:t>4/14/17</a:t>
            </a:fld>
            <a:endParaRPr lang="en-US" dirty="0"/>
          </a:p>
        </p:txBody>
      </p:sp>
      <p:sp>
        <p:nvSpPr>
          <p:cNvPr id="6" name="TextBox 5"/>
          <p:cNvSpPr txBox="1"/>
          <p:nvPr/>
        </p:nvSpPr>
        <p:spPr>
          <a:xfrm>
            <a:off x="680225" y="6206839"/>
            <a:ext cx="10673575" cy="276999"/>
          </a:xfrm>
          <a:prstGeom prst="rect">
            <a:avLst/>
          </a:prstGeom>
          <a:noFill/>
          <a:ln>
            <a:solidFill>
              <a:srgbClr val="FFC000"/>
            </a:solidFill>
          </a:ln>
        </p:spPr>
        <p:txBody>
          <a:bodyPr wrap="square" rtlCol="0">
            <a:spAutoFit/>
          </a:bodyPr>
          <a:lstStyle/>
          <a:p>
            <a:r>
              <a:rPr lang="en-US" sz="1200" b="1" dirty="0"/>
              <a:t>Source: http://www.point2homes.com/US/Neighborhood/NY/Queens/Long-Island-City-</a:t>
            </a:r>
            <a:r>
              <a:rPr lang="en-US" sz="1200" b="1" dirty="0" err="1"/>
              <a:t>Demographics.html</a:t>
            </a:r>
            <a:endParaRPr lang="en-US" sz="1200" b="1" dirty="0"/>
          </a:p>
        </p:txBody>
      </p:sp>
      <p:pic>
        <p:nvPicPr>
          <p:cNvPr id="4" name="Picture 3"/>
          <p:cNvPicPr>
            <a:picLocks noChangeAspect="1"/>
          </p:cNvPicPr>
          <p:nvPr/>
        </p:nvPicPr>
        <p:blipFill>
          <a:blip r:embed="rId2"/>
          <a:stretch>
            <a:fillRect/>
          </a:stretch>
        </p:blipFill>
        <p:spPr>
          <a:xfrm>
            <a:off x="741215" y="2290031"/>
            <a:ext cx="6023329" cy="2378962"/>
          </a:xfrm>
          <a:prstGeom prst="rect">
            <a:avLst/>
          </a:prstGeom>
        </p:spPr>
      </p:pic>
      <p:pic>
        <p:nvPicPr>
          <p:cNvPr id="7" name="Picture 6"/>
          <p:cNvPicPr>
            <a:picLocks noChangeAspect="1"/>
          </p:cNvPicPr>
          <p:nvPr/>
        </p:nvPicPr>
        <p:blipFill>
          <a:blip r:embed="rId3"/>
          <a:stretch>
            <a:fillRect/>
          </a:stretch>
        </p:blipFill>
        <p:spPr>
          <a:xfrm>
            <a:off x="732044" y="4827458"/>
            <a:ext cx="6032500" cy="1282700"/>
          </a:xfrm>
          <a:prstGeom prst="rect">
            <a:avLst/>
          </a:prstGeom>
        </p:spPr>
      </p:pic>
      <p:pic>
        <p:nvPicPr>
          <p:cNvPr id="12" name="Picture 11"/>
          <p:cNvPicPr>
            <a:picLocks noChangeAspect="1"/>
          </p:cNvPicPr>
          <p:nvPr/>
        </p:nvPicPr>
        <p:blipFill>
          <a:blip r:embed="rId4"/>
          <a:stretch>
            <a:fillRect/>
          </a:stretch>
        </p:blipFill>
        <p:spPr>
          <a:xfrm>
            <a:off x="6786415" y="2596419"/>
            <a:ext cx="5121617" cy="2098667"/>
          </a:xfrm>
          <a:prstGeom prst="rect">
            <a:avLst/>
          </a:prstGeom>
        </p:spPr>
      </p:pic>
      <p:sp>
        <p:nvSpPr>
          <p:cNvPr id="13" name="Rectangle 12"/>
          <p:cNvSpPr/>
          <p:nvPr/>
        </p:nvSpPr>
        <p:spPr>
          <a:xfrm>
            <a:off x="603348" y="1272269"/>
            <a:ext cx="11160005" cy="738664"/>
          </a:xfrm>
          <a:prstGeom prst="rect">
            <a:avLst/>
          </a:prstGeom>
        </p:spPr>
        <p:txBody>
          <a:bodyPr wrap="square">
            <a:spAutoFit/>
          </a:bodyPr>
          <a:lstStyle/>
          <a:p>
            <a:r>
              <a:rPr lang="en-US" sz="1400" b="1" dirty="0">
                <a:solidFill>
                  <a:srgbClr val="222222"/>
                </a:solidFill>
                <a:latin typeface="Arial" charset="0"/>
              </a:rPr>
              <a:t>Long Island City (L.I.C.) </a:t>
            </a:r>
            <a:r>
              <a:rPr lang="en-US" sz="1400" dirty="0">
                <a:solidFill>
                  <a:srgbClr val="222222"/>
                </a:solidFill>
                <a:latin typeface="Arial" charset="0"/>
              </a:rPr>
              <a:t>is the westernmost residential and commercial neighborhood of the New York City borough of Queens. L.I.C. is noted for its rapid and ongoing residential growth and gentrification, its waterfront parks, and its thriving arts community.[1] L.I.C. has among the highest concentration of art galleries, art institutions, and studio space of any neighborhood in New York City</a:t>
            </a:r>
            <a:r>
              <a:rPr lang="en-US" sz="1400" dirty="0" smtClean="0">
                <a:solidFill>
                  <a:srgbClr val="222222"/>
                </a:solidFill>
                <a:latin typeface="Arial" charset="0"/>
              </a:rPr>
              <a:t>. - </a:t>
            </a:r>
            <a:r>
              <a:rPr lang="en-US" sz="1400" dirty="0" err="1" smtClean="0">
                <a:solidFill>
                  <a:srgbClr val="222222"/>
                </a:solidFill>
                <a:latin typeface="Arial" charset="0"/>
              </a:rPr>
              <a:t>Wikipeida</a:t>
            </a:r>
            <a:endParaRPr lang="en-US" sz="1400" dirty="0">
              <a:solidFill>
                <a:srgbClr val="222222"/>
              </a:solidFill>
              <a:latin typeface="Arial" charset="0"/>
            </a:endParaRPr>
          </a:p>
        </p:txBody>
      </p:sp>
    </p:spTree>
    <p:extLst>
      <p:ext uri="{BB962C8B-B14F-4D97-AF65-F5344CB8AC3E}">
        <p14:creationId xmlns:p14="http://schemas.microsoft.com/office/powerpoint/2010/main" val="1136331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buNone/>
              <a:defRPr/>
            </a:pPr>
            <a:r>
              <a:rPr lang="en-US" sz="1800" dirty="0" smtClean="0">
                <a:latin typeface="Arial" charset="0"/>
                <a:ea typeface="Arial" charset="0"/>
                <a:cs typeface="Arial" charset="0"/>
              </a:rPr>
              <a:t>QADG Consulting is an advanced analytics consulting company that uses data science techniques to help businesses find opportunities for growth. </a:t>
            </a:r>
            <a:r>
              <a:rPr lang="en-US" sz="1800" dirty="0">
                <a:latin typeface="Arial" charset="0"/>
                <a:ea typeface="Arial" charset="0"/>
                <a:cs typeface="Arial" charset="0"/>
              </a:rPr>
              <a:t>We tend to focus on up-and-coming areas close to but separate from major metropolitan areas.  Not only does QADG identify these high-value growth areas, we take the client through every step of the new-business process.</a:t>
            </a:r>
            <a:r>
              <a:rPr lang="en-US" sz="1800" dirty="0">
                <a:latin typeface="Arial" charset="0"/>
                <a:ea typeface="Arial" charset="0"/>
                <a:cs typeface="Arial" charset="0"/>
              </a:rPr>
              <a:t> </a:t>
            </a:r>
            <a:endParaRPr lang="en-US" sz="1800" dirty="0" smtClean="0">
              <a:latin typeface="Arial" charset="0"/>
              <a:ea typeface="Arial" charset="0"/>
              <a:cs typeface="Arial" charset="0"/>
            </a:endParaRPr>
          </a:p>
          <a:p>
            <a:pPr marL="0" lvl="0" indent="0">
              <a:lnSpc>
                <a:spcPct val="100000"/>
              </a:lnSpc>
              <a:spcBef>
                <a:spcPts val="0"/>
              </a:spcBef>
              <a:buNone/>
              <a:defRPr/>
            </a:pPr>
            <a:endParaRPr lang="en-US" sz="1800" dirty="0">
              <a:latin typeface="Arial" charset="0"/>
              <a:ea typeface="Arial" charset="0"/>
              <a:cs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1800" dirty="0" smtClean="0">
                <a:latin typeface="Arial" charset="0"/>
                <a:ea typeface="Arial" charset="0"/>
                <a:cs typeface="Arial" charset="0"/>
              </a:rPr>
              <a:t>Partners:</a:t>
            </a:r>
          </a:p>
          <a:p>
            <a:pPr marL="0" marR="0" lvl="0" indent="0" defTabSz="914400" eaLnBrk="1" fontAlgn="auto" latinLnBrk="0" hangingPunct="1">
              <a:lnSpc>
                <a:spcPct val="100000"/>
              </a:lnSpc>
              <a:spcBef>
                <a:spcPts val="0"/>
              </a:spcBef>
              <a:spcAft>
                <a:spcPts val="0"/>
              </a:spcAft>
              <a:buClrTx/>
              <a:buSzTx/>
              <a:buFontTx/>
              <a:buNone/>
              <a:tabLst/>
              <a:defRPr/>
            </a:pPr>
            <a:r>
              <a:rPr lang="en-US" sz="1800" dirty="0" smtClean="0">
                <a:latin typeface="Arial" charset="0"/>
                <a:ea typeface="Arial" charset="0"/>
                <a:cs typeface="Arial" charset="0"/>
              </a:rPr>
              <a:t>1. </a:t>
            </a:r>
            <a:r>
              <a:rPr lang="en-US" sz="1800" dirty="0" err="1" smtClean="0">
                <a:latin typeface="Arial" charset="0"/>
                <a:ea typeface="Arial" charset="0"/>
                <a:cs typeface="Arial" charset="0"/>
              </a:rPr>
              <a:t>Qingling</a:t>
            </a:r>
            <a:r>
              <a:rPr lang="en-US" sz="1800" dirty="0" smtClean="0">
                <a:latin typeface="Arial" charset="0"/>
                <a:ea typeface="Arial" charset="0"/>
                <a:cs typeface="Arial" charset="0"/>
              </a:rPr>
              <a:t> Ni - COO</a:t>
            </a:r>
          </a:p>
          <a:p>
            <a:pPr marL="0" marR="0" lvl="0" indent="0" defTabSz="914400" eaLnBrk="1" fontAlgn="auto" latinLnBrk="0" hangingPunct="1">
              <a:lnSpc>
                <a:spcPct val="100000"/>
              </a:lnSpc>
              <a:spcBef>
                <a:spcPts val="0"/>
              </a:spcBef>
              <a:spcAft>
                <a:spcPts val="0"/>
              </a:spcAft>
              <a:buClrTx/>
              <a:buSzTx/>
              <a:buFontTx/>
              <a:buNone/>
              <a:tabLst/>
              <a:defRPr/>
            </a:pPr>
            <a:r>
              <a:rPr lang="en-US" sz="1800" dirty="0" smtClean="0">
                <a:latin typeface="Arial" charset="0"/>
                <a:ea typeface="Arial" charset="0"/>
                <a:cs typeface="Arial" charset="0"/>
              </a:rPr>
              <a:t>2. Alexander Hughes  - CMO</a:t>
            </a:r>
          </a:p>
          <a:p>
            <a:pPr marL="0" marR="0" lvl="0" indent="0" defTabSz="914400" eaLnBrk="1" fontAlgn="auto" latinLnBrk="0" hangingPunct="1">
              <a:lnSpc>
                <a:spcPct val="100000"/>
              </a:lnSpc>
              <a:spcBef>
                <a:spcPts val="0"/>
              </a:spcBef>
              <a:spcAft>
                <a:spcPts val="0"/>
              </a:spcAft>
              <a:buClrTx/>
              <a:buSzTx/>
              <a:buFontTx/>
              <a:buNone/>
              <a:tabLst/>
              <a:defRPr/>
            </a:pPr>
            <a:r>
              <a:rPr lang="en-US" sz="1800" dirty="0" smtClean="0">
                <a:latin typeface="Arial" charset="0"/>
                <a:ea typeface="Arial" charset="0"/>
                <a:cs typeface="Arial" charset="0"/>
              </a:rPr>
              <a:t>3. Doug Goldberg </a:t>
            </a:r>
            <a:r>
              <a:rPr lang="mr-IN" sz="1800" dirty="0" smtClean="0">
                <a:latin typeface="Arial" charset="0"/>
                <a:ea typeface="Arial" charset="0"/>
                <a:cs typeface="Arial" charset="0"/>
              </a:rPr>
              <a:t>–</a:t>
            </a:r>
            <a:r>
              <a:rPr lang="en-US" sz="1800" dirty="0" smtClean="0">
                <a:latin typeface="Arial" charset="0"/>
                <a:ea typeface="Arial" charset="0"/>
                <a:cs typeface="Arial" charset="0"/>
              </a:rPr>
              <a:t> </a:t>
            </a:r>
            <a:r>
              <a:rPr lang="en-US" sz="1800" dirty="0" smtClean="0">
                <a:latin typeface="Arial" charset="0"/>
                <a:ea typeface="Arial" charset="0"/>
                <a:cs typeface="Arial" charset="0"/>
              </a:rPr>
              <a:t>CFO</a:t>
            </a:r>
            <a:endParaRPr lang="en-US" sz="1800" dirty="0" smtClean="0">
              <a:latin typeface="Arial" charset="0"/>
              <a:ea typeface="Arial" charset="0"/>
              <a:cs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1800" dirty="0" smtClean="0">
                <a:latin typeface="Arial" charset="0"/>
                <a:ea typeface="Arial" charset="0"/>
                <a:cs typeface="Arial" charset="0"/>
              </a:rPr>
              <a:t>4. </a:t>
            </a:r>
            <a:r>
              <a:rPr lang="en-US" sz="1800" dirty="0" err="1" smtClean="0">
                <a:latin typeface="Arial" charset="0"/>
                <a:ea typeface="Arial" charset="0"/>
                <a:cs typeface="Arial" charset="0"/>
              </a:rPr>
              <a:t>Guo</a:t>
            </a:r>
            <a:r>
              <a:rPr lang="en-US" sz="1800" dirty="0" smtClean="0">
                <a:latin typeface="Arial" charset="0"/>
                <a:ea typeface="Arial" charset="0"/>
                <a:cs typeface="Arial" charset="0"/>
              </a:rPr>
              <a:t> </a:t>
            </a:r>
            <a:r>
              <a:rPr lang="en-US" sz="1800" dirty="0" smtClean="0">
                <a:latin typeface="Arial" charset="0"/>
                <a:ea typeface="Arial" charset="0"/>
                <a:cs typeface="Arial" charset="0"/>
              </a:rPr>
              <a:t>Li </a:t>
            </a:r>
            <a:r>
              <a:rPr lang="mr-IN" sz="1800" dirty="0" smtClean="0">
                <a:latin typeface="Arial" charset="0"/>
                <a:ea typeface="Arial" charset="0"/>
                <a:cs typeface="Arial" charset="0"/>
              </a:rPr>
              <a:t>–</a:t>
            </a:r>
            <a:r>
              <a:rPr lang="en-US" sz="1800" dirty="0" smtClean="0">
                <a:latin typeface="Arial" charset="0"/>
                <a:ea typeface="Arial" charset="0"/>
                <a:cs typeface="Arial" charset="0"/>
              </a:rPr>
              <a:t> </a:t>
            </a:r>
            <a:r>
              <a:rPr lang="en-US" sz="1800" dirty="0" smtClean="0">
                <a:latin typeface="Arial" charset="0"/>
                <a:ea typeface="Arial" charset="0"/>
                <a:cs typeface="Arial" charset="0"/>
              </a:rPr>
              <a:t>Chief Data Scientist</a:t>
            </a:r>
          </a:p>
        </p:txBody>
      </p:sp>
      <p:sp>
        <p:nvSpPr>
          <p:cNvPr id="5" name="Slide Number Placeholder 4"/>
          <p:cNvSpPr>
            <a:spLocks noGrp="1"/>
          </p:cNvSpPr>
          <p:nvPr>
            <p:ph type="sldNum" sz="quarter" idx="12"/>
          </p:nvPr>
        </p:nvSpPr>
        <p:spPr/>
        <p:txBody>
          <a:bodyPr/>
          <a:lstStyle/>
          <a:p>
            <a:fld id="{D679711A-3917-A748-B2A6-93859E0EC30B}" type="slidenum">
              <a:rPr lang="en-US" smtClean="0"/>
              <a:pPr/>
              <a:t>1</a:t>
            </a:fld>
            <a:endParaRPr lang="en-US" dirty="0"/>
          </a:p>
        </p:txBody>
      </p:sp>
      <p:sp>
        <p:nvSpPr>
          <p:cNvPr id="6" name="Date Placeholder 5"/>
          <p:cNvSpPr>
            <a:spLocks noGrp="1"/>
          </p:cNvSpPr>
          <p:nvPr>
            <p:ph type="dt" sz="half" idx="10"/>
          </p:nvPr>
        </p:nvSpPr>
        <p:spPr/>
        <p:txBody>
          <a:bodyPr/>
          <a:lstStyle/>
          <a:p>
            <a:fld id="{DCBC3513-E9B3-A74E-B682-54AF5EEC2604}" type="datetime1">
              <a:rPr lang="en-US" smtClean="0"/>
              <a:t>4/14/17</a:t>
            </a:fld>
            <a:endParaRPr lang="en-US" dirty="0"/>
          </a:p>
        </p:txBody>
      </p:sp>
    </p:spTree>
    <p:extLst>
      <p:ext uri="{BB962C8B-B14F-4D97-AF65-F5344CB8AC3E}">
        <p14:creationId xmlns:p14="http://schemas.microsoft.com/office/powerpoint/2010/main" val="7304771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Executive Summary</a:t>
            </a:r>
            <a:endParaRPr lang="en-US" dirty="0"/>
          </a:p>
        </p:txBody>
      </p:sp>
      <p:sp>
        <p:nvSpPr>
          <p:cNvPr id="3" name="Content Placeholder 2"/>
          <p:cNvSpPr>
            <a:spLocks noGrp="1"/>
          </p:cNvSpPr>
          <p:nvPr>
            <p:ph idx="1"/>
          </p:nvPr>
        </p:nvSpPr>
        <p:spPr/>
        <p:txBody>
          <a:bodyPr>
            <a:normAutofit/>
          </a:bodyPr>
          <a:lstStyle/>
          <a:p>
            <a:r>
              <a:rPr lang="en-US" sz="1600" dirty="0">
                <a:latin typeface="Arial" charset="0"/>
                <a:ea typeface="Arial" charset="0"/>
                <a:cs typeface="Arial" charset="0"/>
              </a:rPr>
              <a:t>Based on our research, </a:t>
            </a:r>
            <a:r>
              <a:rPr lang="en-US" sz="1600" dirty="0" smtClean="0">
                <a:latin typeface="Arial" charset="0"/>
                <a:ea typeface="Arial" charset="0"/>
                <a:cs typeface="Arial" charset="0"/>
              </a:rPr>
              <a:t>location is one of the most important factors in the success of Fitness and Health Club business, and the growing Food Truck </a:t>
            </a:r>
            <a:r>
              <a:rPr lang="en-US" sz="1600" dirty="0" smtClean="0">
                <a:latin typeface="Arial" charset="0"/>
                <a:ea typeface="Arial" charset="0"/>
                <a:cs typeface="Arial" charset="0"/>
              </a:rPr>
              <a:t>industry</a:t>
            </a:r>
          </a:p>
          <a:p>
            <a:r>
              <a:rPr lang="en-US" sz="1600" dirty="0" smtClean="0">
                <a:latin typeface="Arial" charset="0"/>
                <a:ea typeface="Arial" charset="0"/>
                <a:cs typeface="Arial" charset="0"/>
              </a:rPr>
              <a:t>Data research methodology</a:t>
            </a:r>
          </a:p>
          <a:p>
            <a:pPr lvl="1"/>
            <a:r>
              <a:rPr lang="en-US" sz="1400" dirty="0" smtClean="0">
                <a:latin typeface="Arial" charset="0"/>
                <a:ea typeface="Arial" charset="0"/>
                <a:cs typeface="Arial" charset="0"/>
              </a:rPr>
              <a:t>We researched the historical MTA turnstile data to identify the up-and-coming areas based on foot traffic trends, focusing on areas that showed increases of multiple stations in a neighborhood</a:t>
            </a:r>
          </a:p>
          <a:p>
            <a:pPr lvl="1"/>
            <a:r>
              <a:rPr lang="en-US" sz="1400" dirty="0" smtClean="0">
                <a:latin typeface="Arial" charset="0"/>
                <a:ea typeface="Arial" charset="0"/>
                <a:cs typeface="Arial" charset="0"/>
              </a:rPr>
              <a:t>Once the trends are identified, we did further research on economic and real estate growth in those areas</a:t>
            </a:r>
            <a:endParaRPr lang="en-US" sz="1400" dirty="0" smtClean="0">
              <a:latin typeface="Arial" charset="0"/>
              <a:ea typeface="Arial" charset="0"/>
              <a:cs typeface="Arial" charset="0"/>
            </a:endParaRPr>
          </a:p>
          <a:p>
            <a:pPr lvl="0"/>
            <a:r>
              <a:rPr lang="en-US" sz="1600" dirty="0" smtClean="0">
                <a:latin typeface="Arial" charset="0"/>
                <a:ea typeface="Arial" charset="0"/>
                <a:cs typeface="Arial" charset="0"/>
              </a:rPr>
              <a:t>Our analysis showed Long Island City neighborhood </a:t>
            </a:r>
            <a:r>
              <a:rPr lang="en-US" sz="1600" dirty="0">
                <a:latin typeface="Arial" charset="0"/>
                <a:ea typeface="Arial" charset="0"/>
                <a:cs typeface="Arial" charset="0"/>
              </a:rPr>
              <a:t>in </a:t>
            </a:r>
            <a:r>
              <a:rPr lang="en-US" sz="1600" dirty="0" smtClean="0">
                <a:latin typeface="Arial" charset="0"/>
                <a:ea typeface="Arial" charset="0"/>
                <a:cs typeface="Arial" charset="0"/>
              </a:rPr>
              <a:t>Queens (commercial and residential), </a:t>
            </a:r>
            <a:r>
              <a:rPr lang="en-US" sz="1600" dirty="0">
                <a:latin typeface="Arial" charset="0"/>
                <a:ea typeface="Arial" charset="0"/>
                <a:cs typeface="Arial" charset="0"/>
              </a:rPr>
              <a:t>West </a:t>
            </a:r>
            <a:r>
              <a:rPr lang="en-US" sz="1600" dirty="0" err="1">
                <a:latin typeface="Arial" charset="0"/>
                <a:ea typeface="Arial" charset="0"/>
                <a:cs typeface="Arial" charset="0"/>
              </a:rPr>
              <a:t>Midwood</a:t>
            </a:r>
            <a:r>
              <a:rPr lang="en-US" sz="1600" dirty="0">
                <a:latin typeface="Arial" charset="0"/>
                <a:ea typeface="Arial" charset="0"/>
                <a:cs typeface="Arial" charset="0"/>
              </a:rPr>
              <a:t> neighborhood of Brooklyn between the H and J subway </a:t>
            </a:r>
            <a:r>
              <a:rPr lang="en-US" sz="1600" dirty="0" smtClean="0">
                <a:latin typeface="Arial" charset="0"/>
                <a:ea typeface="Arial" charset="0"/>
                <a:cs typeface="Arial" charset="0"/>
              </a:rPr>
              <a:t>lines </a:t>
            </a:r>
            <a:r>
              <a:rPr lang="en-US" sz="1600" dirty="0" smtClean="0">
                <a:latin typeface="Arial" charset="0"/>
                <a:ea typeface="Arial" charset="0"/>
                <a:cs typeface="Arial" charset="0"/>
              </a:rPr>
              <a:t>(commercial and residential</a:t>
            </a:r>
            <a:r>
              <a:rPr lang="en-US" sz="1600" dirty="0" smtClean="0">
                <a:latin typeface="Arial" charset="0"/>
                <a:ea typeface="Arial" charset="0"/>
                <a:cs typeface="Arial" charset="0"/>
              </a:rPr>
              <a:t>), and </a:t>
            </a:r>
            <a:r>
              <a:rPr lang="en-US" sz="1600" dirty="0">
                <a:latin typeface="Arial" charset="0"/>
                <a:ea typeface="Arial" charset="0"/>
                <a:cs typeface="Arial" charset="0"/>
              </a:rPr>
              <a:t>Queens between the 111 St and 103-Corona St subway </a:t>
            </a:r>
            <a:r>
              <a:rPr lang="en-US" sz="1600" dirty="0" smtClean="0">
                <a:latin typeface="Arial" charset="0"/>
                <a:ea typeface="Arial" charset="0"/>
                <a:cs typeface="Arial" charset="0"/>
              </a:rPr>
              <a:t>lines (residential) enjoyed average </a:t>
            </a:r>
            <a:r>
              <a:rPr lang="en-US" sz="1600" dirty="0" smtClean="0">
                <a:latin typeface="Arial" charset="0"/>
                <a:ea typeface="Arial" charset="0"/>
                <a:cs typeface="Arial" charset="0"/>
              </a:rPr>
              <a:t>10-15</a:t>
            </a:r>
            <a:r>
              <a:rPr lang="en-US" sz="1600" dirty="0" smtClean="0">
                <a:latin typeface="Arial" charset="0"/>
                <a:ea typeface="Arial" charset="0"/>
                <a:cs typeface="Arial" charset="0"/>
              </a:rPr>
              <a:t>% </a:t>
            </a:r>
            <a:r>
              <a:rPr lang="en-US" sz="1600" dirty="0" smtClean="0">
                <a:latin typeface="Arial" charset="0"/>
                <a:ea typeface="Arial" charset="0"/>
                <a:cs typeface="Arial" charset="0"/>
              </a:rPr>
              <a:t>of foot traffic increase over the last 2 years</a:t>
            </a:r>
          </a:p>
          <a:p>
            <a:r>
              <a:rPr lang="en-US" sz="1600" dirty="0" smtClean="0">
                <a:latin typeface="Arial" charset="0"/>
                <a:ea typeface="Arial" charset="0"/>
                <a:cs typeface="Arial" charset="0"/>
              </a:rPr>
              <a:t>We recommend </a:t>
            </a:r>
            <a:r>
              <a:rPr lang="en-US" sz="1600" dirty="0">
                <a:latin typeface="Arial" charset="0"/>
                <a:ea typeface="Arial" charset="0"/>
                <a:cs typeface="Arial" charset="0"/>
              </a:rPr>
              <a:t>Athletic Gym of NYC </a:t>
            </a:r>
            <a:r>
              <a:rPr lang="en-US" sz="1600" dirty="0" smtClean="0">
                <a:latin typeface="Arial" charset="0"/>
                <a:ea typeface="Arial" charset="0"/>
                <a:cs typeface="Arial" charset="0"/>
              </a:rPr>
              <a:t>consider all 3 </a:t>
            </a:r>
            <a:r>
              <a:rPr lang="en-US" sz="1600" dirty="0" smtClean="0">
                <a:latin typeface="Arial" charset="0"/>
                <a:ea typeface="Arial" charset="0"/>
                <a:cs typeface="Arial" charset="0"/>
              </a:rPr>
              <a:t>neighborhoods. The </a:t>
            </a:r>
            <a:r>
              <a:rPr lang="en-US" sz="1600" dirty="0" smtClean="0">
                <a:latin typeface="Arial" charset="0"/>
                <a:ea typeface="Arial" charset="0"/>
                <a:cs typeface="Arial" charset="0"/>
              </a:rPr>
              <a:t>estimated annual revenue increase by adding one gym for AG NYC </a:t>
            </a:r>
            <a:r>
              <a:rPr lang="en-US" sz="1600" dirty="0" smtClean="0">
                <a:latin typeface="Arial" charset="0"/>
                <a:ea typeface="Arial" charset="0"/>
                <a:cs typeface="Arial" charset="0"/>
              </a:rPr>
              <a:t>is </a:t>
            </a:r>
            <a:r>
              <a:rPr lang="en-US" sz="1600" b="1" dirty="0" smtClean="0">
                <a:latin typeface="Arial" charset="0"/>
                <a:ea typeface="Arial" charset="0"/>
                <a:cs typeface="Arial" charset="0"/>
              </a:rPr>
              <a:t>$400,000 </a:t>
            </a:r>
            <a:r>
              <a:rPr lang="en-US" sz="1600" dirty="0" smtClean="0">
                <a:latin typeface="Arial" charset="0"/>
                <a:ea typeface="Arial" charset="0"/>
                <a:cs typeface="Arial" charset="0"/>
              </a:rPr>
              <a:t>assuming $100 monthly membership, and gaining 20% of market share by being first mover</a:t>
            </a:r>
          </a:p>
          <a:p>
            <a:r>
              <a:rPr lang="en-US" sz="1600" dirty="0" smtClean="0">
                <a:latin typeface="Arial" charset="0"/>
                <a:ea typeface="Arial" charset="0"/>
                <a:cs typeface="Arial" charset="0"/>
              </a:rPr>
              <a:t>We recommend </a:t>
            </a:r>
            <a:r>
              <a:rPr lang="en-US" sz="1600" dirty="0" smtClean="0">
                <a:latin typeface="Arial" charset="0"/>
                <a:ea typeface="Arial" charset="0"/>
                <a:cs typeface="Arial" charset="0"/>
              </a:rPr>
              <a:t>Eclectic </a:t>
            </a:r>
            <a:r>
              <a:rPr lang="en-US" sz="1600" dirty="0">
                <a:latin typeface="Arial" charset="0"/>
                <a:ea typeface="Arial" charset="0"/>
                <a:cs typeface="Arial" charset="0"/>
              </a:rPr>
              <a:t>Food Carts focus more on the </a:t>
            </a:r>
            <a:r>
              <a:rPr lang="en-US" sz="1600" dirty="0" smtClean="0">
                <a:latin typeface="Arial" charset="0"/>
                <a:ea typeface="Arial" charset="0"/>
                <a:cs typeface="Arial" charset="0"/>
              </a:rPr>
              <a:t>Long Island City </a:t>
            </a:r>
            <a:r>
              <a:rPr lang="en-US" sz="1600" dirty="0" smtClean="0">
                <a:latin typeface="Arial" charset="0"/>
                <a:ea typeface="Arial" charset="0"/>
                <a:cs typeface="Arial" charset="0"/>
              </a:rPr>
              <a:t>and West </a:t>
            </a:r>
            <a:r>
              <a:rPr lang="en-US" sz="1600" dirty="0" err="1" smtClean="0">
                <a:latin typeface="Arial" charset="0"/>
                <a:ea typeface="Arial" charset="0"/>
                <a:cs typeface="Arial" charset="0"/>
              </a:rPr>
              <a:t>Midwood</a:t>
            </a:r>
            <a:r>
              <a:rPr lang="en-US" sz="1600" dirty="0" smtClean="0">
                <a:latin typeface="Arial" charset="0"/>
                <a:ea typeface="Arial" charset="0"/>
                <a:cs typeface="Arial" charset="0"/>
              </a:rPr>
              <a:t> neighborhoods </a:t>
            </a:r>
            <a:r>
              <a:rPr lang="en-US" sz="1600" dirty="0" smtClean="0">
                <a:latin typeface="Arial" charset="0"/>
                <a:ea typeface="Arial" charset="0"/>
                <a:cs typeface="Arial" charset="0"/>
              </a:rPr>
              <a:t>because of </a:t>
            </a:r>
            <a:r>
              <a:rPr lang="en-US" sz="1600" dirty="0" smtClean="0">
                <a:latin typeface="Arial" charset="0"/>
                <a:ea typeface="Arial" charset="0"/>
                <a:cs typeface="Arial" charset="0"/>
              </a:rPr>
              <a:t>the commercial presence in the areas. </a:t>
            </a:r>
            <a:r>
              <a:rPr lang="en-US" sz="1600" dirty="0" smtClean="0">
                <a:latin typeface="Arial" charset="0"/>
                <a:ea typeface="Arial" charset="0"/>
                <a:cs typeface="Arial" charset="0"/>
              </a:rPr>
              <a:t>The estimated annual income by adding one truck is </a:t>
            </a:r>
            <a:r>
              <a:rPr lang="en-US" sz="1600" b="1" dirty="0" smtClean="0">
                <a:latin typeface="Arial" charset="0"/>
                <a:ea typeface="Arial" charset="0"/>
                <a:cs typeface="Arial" charset="0"/>
              </a:rPr>
              <a:t>$500,000</a:t>
            </a:r>
          </a:p>
        </p:txBody>
      </p:sp>
      <p:sp>
        <p:nvSpPr>
          <p:cNvPr id="5" name="Slide Number Placeholder 4"/>
          <p:cNvSpPr>
            <a:spLocks noGrp="1"/>
          </p:cNvSpPr>
          <p:nvPr>
            <p:ph type="sldNum" sz="quarter" idx="12"/>
          </p:nvPr>
        </p:nvSpPr>
        <p:spPr/>
        <p:txBody>
          <a:bodyPr/>
          <a:lstStyle/>
          <a:p>
            <a:fld id="{D679711A-3917-A748-B2A6-93859E0EC30B}" type="slidenum">
              <a:rPr lang="en-US" smtClean="0"/>
              <a:pPr/>
              <a:t>2</a:t>
            </a:fld>
            <a:endParaRPr lang="en-US" dirty="0"/>
          </a:p>
        </p:txBody>
      </p:sp>
      <p:sp>
        <p:nvSpPr>
          <p:cNvPr id="6" name="Date Placeholder 5"/>
          <p:cNvSpPr>
            <a:spLocks noGrp="1"/>
          </p:cNvSpPr>
          <p:nvPr>
            <p:ph type="dt" sz="half" idx="10"/>
          </p:nvPr>
        </p:nvSpPr>
        <p:spPr/>
        <p:txBody>
          <a:bodyPr/>
          <a:lstStyle/>
          <a:p>
            <a:fld id="{DCBC3513-E9B3-A74E-B682-54AF5EEC2604}" type="datetime1">
              <a:rPr lang="en-US" smtClean="0"/>
              <a:t>4/14/17</a:t>
            </a:fld>
            <a:endParaRPr lang="en-US" dirty="0"/>
          </a:p>
        </p:txBody>
      </p:sp>
    </p:spTree>
    <p:extLst>
      <p:ext uri="{BB962C8B-B14F-4D97-AF65-F5344CB8AC3E}">
        <p14:creationId xmlns:p14="http://schemas.microsoft.com/office/powerpoint/2010/main" val="16794626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Fitness </a:t>
            </a:r>
            <a:r>
              <a:rPr lang="en-US" dirty="0" smtClean="0"/>
              <a:t>and Health Clubs </a:t>
            </a:r>
            <a:r>
              <a:rPr lang="en-US" dirty="0"/>
              <a:t>are a convenience business</a:t>
            </a:r>
          </a:p>
        </p:txBody>
      </p:sp>
      <p:sp>
        <p:nvSpPr>
          <p:cNvPr id="14" name="TextBox 13"/>
          <p:cNvSpPr txBox="1"/>
          <p:nvPr/>
        </p:nvSpPr>
        <p:spPr>
          <a:xfrm>
            <a:off x="680225" y="1358795"/>
            <a:ext cx="11006253" cy="3046988"/>
          </a:xfrm>
          <a:prstGeom prst="rect">
            <a:avLst/>
          </a:prstGeom>
          <a:noFill/>
        </p:spPr>
        <p:txBody>
          <a:bodyPr wrap="square" rtlCol="0">
            <a:spAutoFit/>
          </a:bodyPr>
          <a:lstStyle/>
          <a:p>
            <a:pPr marL="285750" indent="-285750">
              <a:buFont typeface="Arial" charset="0"/>
              <a:buChar char="•"/>
            </a:pPr>
            <a:r>
              <a:rPr lang="en-US" sz="1600" dirty="0" smtClean="0">
                <a:latin typeface="Arial" charset="0"/>
                <a:ea typeface="Arial" charset="0"/>
                <a:cs typeface="Arial" charset="0"/>
              </a:rPr>
              <a:t>No. 1 success factor for fitness clubs in New York is easy access to clients</a:t>
            </a:r>
          </a:p>
          <a:p>
            <a:pPr marL="285750" indent="-285750">
              <a:buFont typeface="Arial" charset="0"/>
              <a:buChar char="•"/>
            </a:pPr>
            <a:endParaRPr lang="en-US" sz="1600" dirty="0">
              <a:latin typeface="Arial" charset="0"/>
              <a:ea typeface="Arial" charset="0"/>
              <a:cs typeface="Arial" charset="0"/>
            </a:endParaRPr>
          </a:p>
          <a:p>
            <a:pPr marL="285750" indent="-285750">
              <a:buFont typeface="Arial" charset="0"/>
              <a:buChar char="•"/>
            </a:pPr>
            <a:endParaRPr lang="en-US" sz="1600" dirty="0" smtClean="0">
              <a:latin typeface="Arial" charset="0"/>
              <a:ea typeface="Arial" charset="0"/>
              <a:cs typeface="Arial" charset="0"/>
            </a:endParaRPr>
          </a:p>
          <a:p>
            <a:pPr marL="285750" indent="-285750">
              <a:buFont typeface="Arial" charset="0"/>
              <a:buChar char="•"/>
            </a:pPr>
            <a:endParaRPr lang="en-US" sz="1600" dirty="0">
              <a:latin typeface="Arial" charset="0"/>
              <a:ea typeface="Arial" charset="0"/>
              <a:cs typeface="Arial" charset="0"/>
            </a:endParaRPr>
          </a:p>
          <a:p>
            <a:pPr marL="285750" indent="-285750">
              <a:buFont typeface="Arial" charset="0"/>
              <a:buChar char="•"/>
            </a:pPr>
            <a:endParaRPr lang="en-US" sz="1600" dirty="0" smtClean="0">
              <a:latin typeface="Arial" charset="0"/>
              <a:ea typeface="Arial" charset="0"/>
              <a:cs typeface="Arial" charset="0"/>
            </a:endParaRPr>
          </a:p>
          <a:p>
            <a:pPr marL="285750" indent="-285750">
              <a:buFont typeface="Arial" charset="0"/>
              <a:buChar char="•"/>
            </a:pPr>
            <a:endParaRPr lang="en-US" sz="1600" dirty="0">
              <a:latin typeface="Arial" charset="0"/>
              <a:ea typeface="Arial" charset="0"/>
              <a:cs typeface="Arial" charset="0"/>
            </a:endParaRPr>
          </a:p>
          <a:p>
            <a:pPr marL="285750" indent="-285750">
              <a:buFont typeface="Arial" charset="0"/>
              <a:buChar char="•"/>
            </a:pPr>
            <a:endParaRPr lang="en-US" sz="1600" dirty="0" smtClean="0">
              <a:latin typeface="Arial" charset="0"/>
              <a:ea typeface="Arial" charset="0"/>
              <a:cs typeface="Arial" charset="0"/>
            </a:endParaRPr>
          </a:p>
          <a:p>
            <a:pPr marL="285750" indent="-285750">
              <a:buFont typeface="Arial" charset="0"/>
              <a:buChar char="•"/>
            </a:pPr>
            <a:endParaRPr lang="en-US" sz="1600" dirty="0" smtClean="0">
              <a:latin typeface="Arial" charset="0"/>
              <a:ea typeface="Arial" charset="0"/>
              <a:cs typeface="Arial" charset="0"/>
            </a:endParaRPr>
          </a:p>
          <a:p>
            <a:pPr marL="285750" indent="-285750">
              <a:buFont typeface="Arial" charset="0"/>
              <a:buChar char="•"/>
            </a:pPr>
            <a:r>
              <a:rPr lang="en-US" sz="1600" dirty="0">
                <a:latin typeface="Arial" charset="0"/>
                <a:ea typeface="Arial" charset="0"/>
                <a:cs typeface="Arial" charset="0"/>
              </a:rPr>
              <a:t>M</a:t>
            </a:r>
            <a:r>
              <a:rPr lang="en-US" sz="1600" dirty="0" smtClean="0">
                <a:latin typeface="Arial" charset="0"/>
                <a:ea typeface="Arial" charset="0"/>
                <a:cs typeface="Arial" charset="0"/>
              </a:rPr>
              <a:t>embers </a:t>
            </a:r>
            <a:r>
              <a:rPr lang="en-US" sz="1600" dirty="0">
                <a:latin typeface="Arial" charset="0"/>
                <a:ea typeface="Arial" charset="0"/>
                <a:cs typeface="Arial" charset="0"/>
              </a:rPr>
              <a:t>pay $10 to $50 more per month to go to a more conveniently located fitness </a:t>
            </a:r>
            <a:r>
              <a:rPr lang="en-US" sz="1600" dirty="0" smtClean="0">
                <a:latin typeface="Arial" charset="0"/>
                <a:ea typeface="Arial" charset="0"/>
                <a:cs typeface="Arial" charset="0"/>
              </a:rPr>
              <a:t>gym</a:t>
            </a:r>
          </a:p>
          <a:p>
            <a:pPr marL="285750" indent="-285750">
              <a:buFont typeface="Arial" charset="0"/>
              <a:buChar char="•"/>
            </a:pPr>
            <a:r>
              <a:rPr lang="en-US" sz="1600" dirty="0" smtClean="0">
                <a:latin typeface="Arial" charset="0"/>
                <a:ea typeface="Arial" charset="0"/>
                <a:cs typeface="Arial" charset="0"/>
              </a:rPr>
              <a:t>Athletic Gym of NYC already has a successful chain of boutique fitness centers in New York City, and are ready to expand to the outer boroughs</a:t>
            </a:r>
            <a:endParaRPr lang="en-US" sz="1600" dirty="0" smtClean="0">
              <a:latin typeface="Arial" charset="0"/>
              <a:ea typeface="Arial" charset="0"/>
              <a:cs typeface="Arial" charset="0"/>
            </a:endParaRPr>
          </a:p>
          <a:p>
            <a:pPr marL="285750" indent="-285750">
              <a:buFont typeface="Arial" charset="0"/>
              <a:buChar char="•"/>
            </a:pPr>
            <a:endParaRPr lang="en-US" sz="1600" dirty="0">
              <a:latin typeface="Arial" charset="0"/>
              <a:ea typeface="Arial" charset="0"/>
              <a:cs typeface="Arial" charset="0"/>
            </a:endParaRPr>
          </a:p>
        </p:txBody>
      </p:sp>
      <p:sp>
        <p:nvSpPr>
          <p:cNvPr id="18" name="Slide Number Placeholder 17"/>
          <p:cNvSpPr>
            <a:spLocks noGrp="1"/>
          </p:cNvSpPr>
          <p:nvPr>
            <p:ph type="sldNum" sz="quarter" idx="12"/>
          </p:nvPr>
        </p:nvSpPr>
        <p:spPr/>
        <p:txBody>
          <a:bodyPr/>
          <a:lstStyle/>
          <a:p>
            <a:fld id="{D679711A-3917-A748-B2A6-93859E0EC30B}" type="slidenum">
              <a:rPr lang="en-US" smtClean="0"/>
              <a:pPr/>
              <a:t>3</a:t>
            </a:fld>
            <a:endParaRPr lang="en-US" dirty="0"/>
          </a:p>
        </p:txBody>
      </p:sp>
      <p:sp>
        <p:nvSpPr>
          <p:cNvPr id="19" name="Date Placeholder 18"/>
          <p:cNvSpPr>
            <a:spLocks noGrp="1"/>
          </p:cNvSpPr>
          <p:nvPr>
            <p:ph type="dt" sz="half" idx="10"/>
          </p:nvPr>
        </p:nvSpPr>
        <p:spPr/>
        <p:txBody>
          <a:bodyPr/>
          <a:lstStyle/>
          <a:p>
            <a:fld id="{CA8A959C-EAF7-3D40-A64E-E0D8AEDBF168}" type="datetime1">
              <a:rPr lang="en-US" smtClean="0"/>
              <a:t>4/14/17</a:t>
            </a:fld>
            <a:endParaRPr lang="en-US" dirty="0"/>
          </a:p>
        </p:txBody>
      </p:sp>
      <p:pic>
        <p:nvPicPr>
          <p:cNvPr id="3" name="Picture 2"/>
          <p:cNvPicPr>
            <a:picLocks noChangeAspect="1"/>
          </p:cNvPicPr>
          <p:nvPr/>
        </p:nvPicPr>
        <p:blipFill>
          <a:blip r:embed="rId2"/>
          <a:stretch>
            <a:fillRect/>
          </a:stretch>
        </p:blipFill>
        <p:spPr>
          <a:xfrm>
            <a:off x="1047751" y="1722942"/>
            <a:ext cx="9314564" cy="1471519"/>
          </a:xfrm>
          <a:prstGeom prst="rect">
            <a:avLst/>
          </a:prstGeom>
          <a:ln w="28575">
            <a:solidFill>
              <a:srgbClr val="FF0000"/>
            </a:solidFill>
          </a:ln>
        </p:spPr>
      </p:pic>
      <p:sp>
        <p:nvSpPr>
          <p:cNvPr id="8" name="TextBox 7"/>
          <p:cNvSpPr txBox="1"/>
          <p:nvPr/>
        </p:nvSpPr>
        <p:spPr>
          <a:xfrm>
            <a:off x="777209" y="5786221"/>
            <a:ext cx="10370126" cy="646331"/>
          </a:xfrm>
          <a:prstGeom prst="rect">
            <a:avLst/>
          </a:prstGeom>
          <a:noFill/>
          <a:ln>
            <a:solidFill>
              <a:srgbClr val="FFC000"/>
            </a:solidFill>
          </a:ln>
        </p:spPr>
        <p:txBody>
          <a:bodyPr wrap="square" rtlCol="0">
            <a:spAutoFit/>
          </a:bodyPr>
          <a:lstStyle/>
          <a:p>
            <a:r>
              <a:rPr lang="en-US" sz="1200" b="1" dirty="0"/>
              <a:t>Source: </a:t>
            </a:r>
            <a:endParaRPr lang="en-US" sz="1200" b="1" dirty="0" smtClean="0"/>
          </a:p>
          <a:p>
            <a:r>
              <a:rPr lang="en-US" sz="1200" b="1" dirty="0"/>
              <a:t>1. http://</a:t>
            </a:r>
            <a:r>
              <a:rPr lang="en-US" sz="1200" b="1" dirty="0" err="1" smtClean="0"/>
              <a:t>smallbusiness.chron.com</a:t>
            </a:r>
            <a:r>
              <a:rPr lang="en-US" sz="1200" b="1" dirty="0" smtClean="0"/>
              <a:t>/target-market-fitness-gyms-3354.html</a:t>
            </a:r>
            <a:endParaRPr lang="en-US" sz="1200" b="1" dirty="0"/>
          </a:p>
          <a:p>
            <a:r>
              <a:rPr lang="en-US" sz="1200" b="1" dirty="0"/>
              <a:t>2. https://</a:t>
            </a:r>
            <a:r>
              <a:rPr lang="en-US" sz="1200" b="1" dirty="0" err="1" smtClean="0"/>
              <a:t>www.ibisworld.com</a:t>
            </a:r>
            <a:r>
              <a:rPr lang="en-US" sz="1200" b="1" dirty="0" smtClean="0"/>
              <a:t>/industry/gym-health-fitness-clubs-in-new-</a:t>
            </a:r>
            <a:r>
              <a:rPr lang="en-US" sz="1200" b="1" dirty="0" err="1" smtClean="0"/>
              <a:t>york.html</a:t>
            </a:r>
            <a:endParaRPr lang="en-US" sz="1200" b="1" dirty="0"/>
          </a:p>
        </p:txBody>
      </p:sp>
    </p:spTree>
    <p:extLst>
      <p:ext uri="{BB962C8B-B14F-4D97-AF65-F5344CB8AC3E}">
        <p14:creationId xmlns:p14="http://schemas.microsoft.com/office/powerpoint/2010/main" val="6559623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with little competition is very important for food truck business</a:t>
            </a:r>
            <a:endParaRPr lang="en-US" dirty="0"/>
          </a:p>
        </p:txBody>
      </p:sp>
      <p:sp>
        <p:nvSpPr>
          <p:cNvPr id="14" name="TextBox 13"/>
          <p:cNvSpPr txBox="1"/>
          <p:nvPr/>
        </p:nvSpPr>
        <p:spPr>
          <a:xfrm>
            <a:off x="680225" y="1354836"/>
            <a:ext cx="11006253" cy="738664"/>
          </a:xfrm>
          <a:prstGeom prst="rect">
            <a:avLst/>
          </a:prstGeom>
          <a:noFill/>
        </p:spPr>
        <p:txBody>
          <a:bodyPr wrap="square" rtlCol="0">
            <a:spAutoFit/>
          </a:bodyPr>
          <a:lstStyle/>
          <a:p>
            <a:pPr marL="285750" indent="-285750">
              <a:buFont typeface="Arial" charset="0"/>
              <a:buChar char="•"/>
            </a:pPr>
            <a:r>
              <a:rPr lang="en-US" sz="1400" dirty="0" smtClean="0">
                <a:latin typeface="Arial" charset="0"/>
                <a:ea typeface="Arial" charset="0"/>
                <a:cs typeface="Arial" charset="0"/>
              </a:rPr>
              <a:t>Identifying areas with increasing foot traffic is key, as the primary driver of success is location</a:t>
            </a:r>
          </a:p>
          <a:p>
            <a:pPr marL="285750" indent="-285750">
              <a:buFont typeface="Arial" charset="0"/>
              <a:buChar char="•"/>
            </a:pPr>
            <a:endParaRPr lang="en-US" sz="1400" dirty="0" smtClean="0">
              <a:latin typeface="Arial" charset="0"/>
              <a:ea typeface="Arial" charset="0"/>
              <a:cs typeface="Arial" charset="0"/>
            </a:endParaRPr>
          </a:p>
          <a:p>
            <a:pPr marL="285750" indent="-285750">
              <a:buFont typeface="Arial" charset="0"/>
              <a:buChar char="•"/>
            </a:pPr>
            <a:r>
              <a:rPr lang="en-US" sz="1400" dirty="0" smtClean="0">
                <a:latin typeface="Arial" charset="0"/>
                <a:ea typeface="Arial" charset="0"/>
                <a:cs typeface="Arial" charset="0"/>
              </a:rPr>
              <a:t>Entering locations that have little competition allows your business to enjoy higher revenue, profit and market share </a:t>
            </a:r>
          </a:p>
        </p:txBody>
      </p:sp>
      <p:sp>
        <p:nvSpPr>
          <p:cNvPr id="18" name="Slide Number Placeholder 17"/>
          <p:cNvSpPr>
            <a:spLocks noGrp="1"/>
          </p:cNvSpPr>
          <p:nvPr>
            <p:ph type="sldNum" sz="quarter" idx="12"/>
          </p:nvPr>
        </p:nvSpPr>
        <p:spPr/>
        <p:txBody>
          <a:bodyPr/>
          <a:lstStyle/>
          <a:p>
            <a:fld id="{D679711A-3917-A748-B2A6-93859E0EC30B}" type="slidenum">
              <a:rPr lang="en-US" smtClean="0"/>
              <a:pPr/>
              <a:t>4</a:t>
            </a:fld>
            <a:endParaRPr lang="en-US" dirty="0"/>
          </a:p>
        </p:txBody>
      </p:sp>
      <p:sp>
        <p:nvSpPr>
          <p:cNvPr id="19" name="Date Placeholder 18"/>
          <p:cNvSpPr>
            <a:spLocks noGrp="1"/>
          </p:cNvSpPr>
          <p:nvPr>
            <p:ph type="dt" sz="half" idx="10"/>
          </p:nvPr>
        </p:nvSpPr>
        <p:spPr/>
        <p:txBody>
          <a:bodyPr/>
          <a:lstStyle/>
          <a:p>
            <a:fld id="{CA8A959C-EAF7-3D40-A64E-E0D8AEDBF168}" type="datetime1">
              <a:rPr lang="en-US" smtClean="0"/>
              <a:t>4/14/17</a:t>
            </a:fld>
            <a:endParaRPr lang="en-US" dirty="0"/>
          </a:p>
        </p:txBody>
      </p:sp>
      <p:sp>
        <p:nvSpPr>
          <p:cNvPr id="6" name="TextBox 5"/>
          <p:cNvSpPr txBox="1"/>
          <p:nvPr/>
        </p:nvSpPr>
        <p:spPr>
          <a:xfrm>
            <a:off x="992226" y="2322020"/>
            <a:ext cx="10562465" cy="3139321"/>
          </a:xfrm>
          <a:prstGeom prst="rect">
            <a:avLst/>
          </a:prstGeom>
          <a:noFill/>
          <a:ln w="31750">
            <a:solidFill>
              <a:srgbClr val="FF0000"/>
            </a:solidFill>
          </a:ln>
        </p:spPr>
        <p:txBody>
          <a:bodyPr wrap="square" rtlCol="0">
            <a:spAutoFit/>
          </a:bodyPr>
          <a:lstStyle/>
          <a:p>
            <a:endParaRPr lang="en-US" dirty="0" smtClean="0"/>
          </a:p>
          <a:p>
            <a:endParaRPr lang="en-US" dirty="0"/>
          </a:p>
          <a:p>
            <a:endParaRPr lang="en-US" dirty="0"/>
          </a:p>
          <a:p>
            <a:endParaRPr lang="en-US" dirty="0" smtClean="0"/>
          </a:p>
          <a:p>
            <a:r>
              <a:rPr lang="en-US" dirty="0" smtClean="0"/>
              <a:t>“</a:t>
            </a:r>
            <a:r>
              <a:rPr lang="en-US" dirty="0">
                <a:solidFill>
                  <a:schemeClr val="bg1">
                    <a:lumMod val="50000"/>
                  </a:schemeClr>
                </a:solidFill>
              </a:rPr>
              <a:t>Because of the food court areas located in almost all the shopping malls, the least revenue is generated by food trucks in nearby areas which consist of 12% of the total revenue. Coming after this, is the industrial and construction work sites where about 15% of the total sales take place. Other locations like event venues produce 18% of the total industry revenue. And </a:t>
            </a:r>
            <a:r>
              <a:rPr lang="en-US" b="1" dirty="0"/>
              <a:t>the highest percentage of revenue is generated from random roadside locations and street corners which make up 55% of the total revenue. Random placements are the most profitable way of achieving more sales</a:t>
            </a:r>
            <a:r>
              <a:rPr lang="en-US" dirty="0"/>
              <a:t>. </a:t>
            </a:r>
            <a:r>
              <a:rPr lang="en-US" dirty="0">
                <a:solidFill>
                  <a:schemeClr val="bg1">
                    <a:lumMod val="50000"/>
                  </a:schemeClr>
                </a:solidFill>
              </a:rPr>
              <a:t>These areas usually include residential or office-majority locations where there aren’t many restaurants nearby, which make food trucks an attraction for that place</a:t>
            </a:r>
            <a:r>
              <a:rPr lang="en-US" dirty="0" smtClean="0">
                <a:solidFill>
                  <a:schemeClr val="bg1">
                    <a:lumMod val="50000"/>
                  </a:schemeClr>
                </a:solidFill>
              </a:rPr>
              <a:t>.”</a:t>
            </a:r>
            <a:endParaRPr lang="en-US" dirty="0">
              <a:solidFill>
                <a:schemeClr val="bg1">
                  <a:lumMod val="50000"/>
                </a:schemeClr>
              </a:solidFill>
            </a:endParaRPr>
          </a:p>
        </p:txBody>
      </p:sp>
      <p:pic>
        <p:nvPicPr>
          <p:cNvPr id="7" name="Picture 6"/>
          <p:cNvPicPr>
            <a:picLocks noChangeAspect="1"/>
          </p:cNvPicPr>
          <p:nvPr/>
        </p:nvPicPr>
        <p:blipFill>
          <a:blip r:embed="rId2"/>
          <a:stretch>
            <a:fillRect/>
          </a:stretch>
        </p:blipFill>
        <p:spPr>
          <a:xfrm>
            <a:off x="3820626" y="2550309"/>
            <a:ext cx="4559300" cy="850900"/>
          </a:xfrm>
          <a:prstGeom prst="rect">
            <a:avLst/>
          </a:prstGeom>
        </p:spPr>
      </p:pic>
      <p:sp>
        <p:nvSpPr>
          <p:cNvPr id="8" name="TextBox 7"/>
          <p:cNvSpPr txBox="1"/>
          <p:nvPr/>
        </p:nvSpPr>
        <p:spPr>
          <a:xfrm>
            <a:off x="838200" y="5626449"/>
            <a:ext cx="11006253" cy="523220"/>
          </a:xfrm>
          <a:prstGeom prst="rect">
            <a:avLst/>
          </a:prstGeom>
          <a:noFill/>
        </p:spPr>
        <p:txBody>
          <a:bodyPr wrap="square" rtlCol="0">
            <a:spAutoFit/>
          </a:bodyPr>
          <a:lstStyle/>
          <a:p>
            <a:pPr marL="285750" indent="-285750">
              <a:buFont typeface="Arial" charset="0"/>
              <a:buChar char="•"/>
            </a:pPr>
            <a:r>
              <a:rPr lang="en-US" sz="1400" dirty="0" smtClean="0">
                <a:latin typeface="Arial" charset="0"/>
                <a:ea typeface="Arial" charset="0"/>
                <a:cs typeface="Arial" charset="0"/>
              </a:rPr>
              <a:t>Eclectic Food Carts of NYC is a small business that successfully runs food trucks and carts in Manhattan, and should also look to expand to the outer boroughs </a:t>
            </a:r>
            <a:endParaRPr lang="en-US" sz="1400" dirty="0" smtClean="0">
              <a:latin typeface="Arial" charset="0"/>
              <a:ea typeface="Arial" charset="0"/>
              <a:cs typeface="Arial" charset="0"/>
            </a:endParaRPr>
          </a:p>
        </p:txBody>
      </p:sp>
    </p:spTree>
    <p:extLst>
      <p:ext uri="{BB962C8B-B14F-4D97-AF65-F5344CB8AC3E}">
        <p14:creationId xmlns:p14="http://schemas.microsoft.com/office/powerpoint/2010/main" val="11543142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 Island City, Queens</a:t>
            </a:r>
            <a:endParaRPr lang="en-US" dirty="0"/>
          </a:p>
        </p:txBody>
      </p:sp>
      <p:sp>
        <p:nvSpPr>
          <p:cNvPr id="14" name="TextBox 13"/>
          <p:cNvSpPr txBox="1"/>
          <p:nvPr/>
        </p:nvSpPr>
        <p:spPr>
          <a:xfrm>
            <a:off x="680225" y="1295461"/>
            <a:ext cx="11006253" cy="1815882"/>
          </a:xfrm>
          <a:prstGeom prst="rect">
            <a:avLst/>
          </a:prstGeom>
          <a:noFill/>
        </p:spPr>
        <p:txBody>
          <a:bodyPr wrap="square" rtlCol="0">
            <a:spAutoFit/>
          </a:bodyPr>
          <a:lstStyle/>
          <a:p>
            <a:pPr marL="285750" indent="-285750">
              <a:buFont typeface="Arial" charset="0"/>
              <a:buChar char="•"/>
            </a:pPr>
            <a:r>
              <a:rPr lang="en-US" sz="1400" dirty="0" smtClean="0">
                <a:latin typeface="Arial" charset="0"/>
                <a:ea typeface="Arial" charset="0"/>
                <a:cs typeface="Arial" charset="0"/>
              </a:rPr>
              <a:t>Average foot traffic increase of close to 10% over the last 2 years between the Court Square and </a:t>
            </a:r>
            <a:r>
              <a:rPr lang="en-US" sz="1400" dirty="0" err="1" smtClean="0">
                <a:latin typeface="Arial" charset="0"/>
                <a:ea typeface="Arial" charset="0"/>
                <a:cs typeface="Arial" charset="0"/>
              </a:rPr>
              <a:t>Queensboro</a:t>
            </a:r>
            <a:r>
              <a:rPr lang="en-US" sz="1400" dirty="0" smtClean="0">
                <a:latin typeface="Arial" charset="0"/>
                <a:ea typeface="Arial" charset="0"/>
                <a:cs typeface="Arial" charset="0"/>
              </a:rPr>
              <a:t> Plaza subway stations</a:t>
            </a:r>
          </a:p>
          <a:p>
            <a:pPr marL="285750" indent="-285750">
              <a:buFont typeface="Arial" charset="0"/>
              <a:buChar char="•"/>
            </a:pPr>
            <a:r>
              <a:rPr lang="en-US" sz="1400" dirty="0" smtClean="0">
                <a:latin typeface="Arial" charset="0"/>
                <a:ea typeface="Arial" charset="0"/>
                <a:cs typeface="Arial" charset="0"/>
              </a:rPr>
              <a:t>Neighborhood has also seen a large real estate boom over the last 3 years, with the price increase of over 30%, a trend that is expected to continue through 2018</a:t>
            </a:r>
          </a:p>
          <a:p>
            <a:pPr marL="285750" indent="-285750">
              <a:buFont typeface="Arial" charset="0"/>
              <a:buChar char="•"/>
            </a:pPr>
            <a:r>
              <a:rPr lang="en-US" sz="1400" dirty="0" smtClean="0">
                <a:latin typeface="Arial" charset="0"/>
                <a:ea typeface="Arial" charset="0"/>
                <a:cs typeface="Arial" charset="0"/>
              </a:rPr>
              <a:t>The average household income in the neighborhood is $71,000</a:t>
            </a:r>
          </a:p>
          <a:p>
            <a:pPr marL="285750" indent="-285750">
              <a:buFont typeface="Arial" charset="0"/>
              <a:buChar char="•"/>
            </a:pPr>
            <a:r>
              <a:rPr lang="en-US" sz="1400" dirty="0">
                <a:latin typeface="Arial" charset="0"/>
                <a:ea typeface="Arial" charset="0"/>
                <a:cs typeface="Arial" charset="0"/>
              </a:rPr>
              <a:t>As one resident said, “It’s definitely become the new ‘it’ neighborhood for Queens.  Artists and families know they get more for their dollar than Brooklyn and Manhattan. It’s still gritty and cool with great value</a:t>
            </a:r>
            <a:r>
              <a:rPr lang="en-US" sz="1400" dirty="0" smtClean="0">
                <a:latin typeface="Arial" charset="0"/>
                <a:ea typeface="Arial" charset="0"/>
                <a:cs typeface="Arial" charset="0"/>
              </a:rPr>
              <a:t>.”</a:t>
            </a:r>
          </a:p>
          <a:p>
            <a:pPr marL="285750" indent="-285750">
              <a:buFont typeface="Arial" charset="0"/>
              <a:buChar char="•"/>
            </a:pPr>
            <a:r>
              <a:rPr lang="en-US" sz="1400" dirty="0">
                <a:latin typeface="Arial" charset="0"/>
                <a:ea typeface="Arial" charset="0"/>
                <a:cs typeface="Arial" charset="0"/>
              </a:rPr>
              <a:t>The </a:t>
            </a:r>
            <a:r>
              <a:rPr lang="en-US" sz="1400" dirty="0" smtClean="0">
                <a:latin typeface="Arial" charset="0"/>
                <a:ea typeface="Arial" charset="0"/>
                <a:cs typeface="Arial" charset="0"/>
              </a:rPr>
              <a:t>area would </a:t>
            </a:r>
            <a:r>
              <a:rPr lang="en-US" sz="1400" dirty="0">
                <a:latin typeface="Arial" charset="0"/>
                <a:ea typeface="Arial" charset="0"/>
                <a:cs typeface="Arial" charset="0"/>
              </a:rPr>
              <a:t>thus be an ideal location for both a new Athletic Gym of NYC studio and a series of Eclectic Food Trucks targeting both the residential parts of the neighborhood and the commercial area, that has also seen growth over the last two years</a:t>
            </a:r>
            <a:endParaRPr lang="en-US" sz="1400" dirty="0">
              <a:latin typeface="Arial" charset="0"/>
              <a:ea typeface="Arial" charset="0"/>
              <a:cs typeface="Arial" charset="0"/>
            </a:endParaRPr>
          </a:p>
        </p:txBody>
      </p:sp>
      <p:sp>
        <p:nvSpPr>
          <p:cNvPr id="18" name="Slide Number Placeholder 17"/>
          <p:cNvSpPr>
            <a:spLocks noGrp="1"/>
          </p:cNvSpPr>
          <p:nvPr>
            <p:ph type="sldNum" sz="quarter" idx="12"/>
          </p:nvPr>
        </p:nvSpPr>
        <p:spPr/>
        <p:txBody>
          <a:bodyPr/>
          <a:lstStyle/>
          <a:p>
            <a:fld id="{D679711A-3917-A748-B2A6-93859E0EC30B}" type="slidenum">
              <a:rPr lang="en-US" smtClean="0"/>
              <a:pPr/>
              <a:t>5</a:t>
            </a:fld>
            <a:endParaRPr lang="en-US" dirty="0"/>
          </a:p>
        </p:txBody>
      </p:sp>
      <p:sp>
        <p:nvSpPr>
          <p:cNvPr id="19" name="Date Placeholder 18"/>
          <p:cNvSpPr>
            <a:spLocks noGrp="1"/>
          </p:cNvSpPr>
          <p:nvPr>
            <p:ph type="dt" sz="half" idx="10"/>
          </p:nvPr>
        </p:nvSpPr>
        <p:spPr/>
        <p:txBody>
          <a:bodyPr/>
          <a:lstStyle/>
          <a:p>
            <a:fld id="{CA8A959C-EAF7-3D40-A64E-E0D8AEDBF168}" type="datetime1">
              <a:rPr lang="en-US" smtClean="0"/>
              <a:t>4/14/17</a:t>
            </a:fld>
            <a:endParaRPr lang="en-US" dirty="0"/>
          </a:p>
        </p:txBody>
      </p:sp>
      <p:pic>
        <p:nvPicPr>
          <p:cNvPr id="3" name="Picture 2"/>
          <p:cNvPicPr>
            <a:picLocks noChangeAspect="1"/>
          </p:cNvPicPr>
          <p:nvPr/>
        </p:nvPicPr>
        <p:blipFill>
          <a:blip r:embed="rId2"/>
          <a:stretch>
            <a:fillRect/>
          </a:stretch>
        </p:blipFill>
        <p:spPr>
          <a:xfrm>
            <a:off x="7844271" y="3446474"/>
            <a:ext cx="3509529" cy="2717319"/>
          </a:xfrm>
          <a:prstGeom prst="rect">
            <a:avLst/>
          </a:prstGeom>
        </p:spPr>
      </p:pic>
      <p:pic>
        <p:nvPicPr>
          <p:cNvPr id="4" name="Picture 3"/>
          <p:cNvPicPr>
            <a:picLocks noChangeAspect="1"/>
          </p:cNvPicPr>
          <p:nvPr/>
        </p:nvPicPr>
        <p:blipFill>
          <a:blip r:embed="rId3"/>
          <a:stretch>
            <a:fillRect/>
          </a:stretch>
        </p:blipFill>
        <p:spPr>
          <a:xfrm>
            <a:off x="838200" y="3257528"/>
            <a:ext cx="6415101" cy="3167022"/>
          </a:xfrm>
          <a:prstGeom prst="rect">
            <a:avLst/>
          </a:prstGeom>
        </p:spPr>
      </p:pic>
    </p:spTree>
    <p:extLst>
      <p:ext uri="{BB962C8B-B14F-4D97-AF65-F5344CB8AC3E}">
        <p14:creationId xmlns:p14="http://schemas.microsoft.com/office/powerpoint/2010/main" val="17124907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West </a:t>
            </a:r>
            <a:r>
              <a:rPr lang="en-US" dirty="0" err="1" smtClean="0"/>
              <a:t>Midwood</a:t>
            </a:r>
            <a:r>
              <a:rPr lang="en-US" dirty="0" smtClean="0"/>
              <a:t>, Brooklyn</a:t>
            </a:r>
            <a:endParaRPr lang="en-US" dirty="0"/>
          </a:p>
        </p:txBody>
      </p:sp>
      <p:sp>
        <p:nvSpPr>
          <p:cNvPr id="14" name="TextBox 13"/>
          <p:cNvSpPr txBox="1"/>
          <p:nvPr/>
        </p:nvSpPr>
        <p:spPr>
          <a:xfrm>
            <a:off x="680225" y="1331086"/>
            <a:ext cx="11006253" cy="1815882"/>
          </a:xfrm>
          <a:prstGeom prst="rect">
            <a:avLst/>
          </a:prstGeom>
          <a:noFill/>
        </p:spPr>
        <p:txBody>
          <a:bodyPr wrap="square" rtlCol="0">
            <a:spAutoFit/>
          </a:bodyPr>
          <a:lstStyle/>
          <a:p>
            <a:pPr marL="285750" indent="-285750">
              <a:buFont typeface="Arial" charset="0"/>
              <a:buChar char="•"/>
            </a:pPr>
            <a:r>
              <a:rPr lang="en-US" sz="1400" dirty="0" smtClean="0">
                <a:latin typeface="Arial" charset="0"/>
                <a:ea typeface="Arial" charset="0"/>
                <a:cs typeface="Arial" charset="0"/>
              </a:rPr>
              <a:t>Average foot traffic increase of 13% over the last 2 years between the AV H and AV J subway stations</a:t>
            </a:r>
          </a:p>
          <a:p>
            <a:pPr marL="285750" indent="-285750">
              <a:buFont typeface="Arial" charset="0"/>
              <a:buChar char="•"/>
            </a:pPr>
            <a:r>
              <a:rPr lang="en-US" sz="1400" dirty="0" smtClean="0">
                <a:latin typeface="Arial" charset="0"/>
                <a:ea typeface="Arial" charset="0"/>
                <a:cs typeface="Arial" charset="0"/>
              </a:rPr>
              <a:t>Brooklyn </a:t>
            </a:r>
            <a:r>
              <a:rPr lang="en-US" sz="1400" dirty="0">
                <a:latin typeface="Arial" charset="0"/>
                <a:ea typeface="Arial" charset="0"/>
                <a:cs typeface="Arial" charset="0"/>
              </a:rPr>
              <a:t>as a </a:t>
            </a:r>
            <a:r>
              <a:rPr lang="en-US" sz="1400" dirty="0" smtClean="0">
                <a:latin typeface="Arial" charset="0"/>
                <a:ea typeface="Arial" charset="0"/>
                <a:cs typeface="Arial" charset="0"/>
              </a:rPr>
              <a:t>whole has </a:t>
            </a:r>
            <a:r>
              <a:rPr lang="en-US" sz="1400" dirty="0">
                <a:latin typeface="Arial" charset="0"/>
                <a:ea typeface="Arial" charset="0"/>
                <a:cs typeface="Arial" charset="0"/>
              </a:rPr>
              <a:t>seen a 21% increase in businesses between 2003-2015 (highest in NYC) and a 28% growth in employment over that same time </a:t>
            </a:r>
            <a:r>
              <a:rPr lang="en-US" sz="1400" dirty="0" smtClean="0">
                <a:latin typeface="Arial" charset="0"/>
                <a:ea typeface="Arial" charset="0"/>
                <a:cs typeface="Arial" charset="0"/>
              </a:rPr>
              <a:t>period</a:t>
            </a:r>
            <a:endParaRPr lang="en-US" sz="1400" dirty="0" smtClean="0">
              <a:latin typeface="Arial" charset="0"/>
              <a:ea typeface="Arial" charset="0"/>
              <a:cs typeface="Arial" charset="0"/>
            </a:endParaRPr>
          </a:p>
          <a:p>
            <a:pPr marL="285750" indent="-285750">
              <a:buFont typeface="Arial" charset="0"/>
              <a:buChar char="•"/>
            </a:pPr>
            <a:r>
              <a:rPr lang="en-US" sz="1400" dirty="0" smtClean="0">
                <a:latin typeface="Arial" charset="0"/>
                <a:ea typeface="Arial" charset="0"/>
                <a:cs typeface="Arial" charset="0"/>
              </a:rPr>
              <a:t>The average household income in the neighborhood is $67,000</a:t>
            </a:r>
          </a:p>
          <a:p>
            <a:pPr marL="285750" indent="-285750">
              <a:buFont typeface="Arial" charset="0"/>
              <a:buChar char="•"/>
            </a:pPr>
            <a:r>
              <a:rPr lang="en-US" sz="1400" dirty="0">
                <a:latin typeface="Arial" charset="0"/>
                <a:ea typeface="Arial" charset="0"/>
                <a:cs typeface="Arial" charset="0"/>
              </a:rPr>
              <a:t>West </a:t>
            </a:r>
            <a:r>
              <a:rPr lang="en-US" sz="1400" dirty="0" err="1" smtClean="0">
                <a:latin typeface="Arial" charset="0"/>
                <a:ea typeface="Arial" charset="0"/>
                <a:cs typeface="Arial" charset="0"/>
              </a:rPr>
              <a:t>Midwood’s</a:t>
            </a:r>
            <a:r>
              <a:rPr lang="en-US" sz="1400" dirty="0" smtClean="0">
                <a:latin typeface="Arial" charset="0"/>
                <a:ea typeface="Arial" charset="0"/>
                <a:cs typeface="Arial" charset="0"/>
              </a:rPr>
              <a:t> ideal </a:t>
            </a:r>
            <a:r>
              <a:rPr lang="en-US" sz="1400" dirty="0">
                <a:latin typeface="Arial" charset="0"/>
                <a:ea typeface="Arial" charset="0"/>
                <a:cs typeface="Arial" charset="0"/>
              </a:rPr>
              <a:t>location, just South of the Brooklyn Business District and near Brooklyn College, has made it ideal for the residential growth that we are seeing through the increased foot traffic through the subway </a:t>
            </a:r>
            <a:r>
              <a:rPr lang="en-US" sz="1400" dirty="0" smtClean="0">
                <a:latin typeface="Arial" charset="0"/>
                <a:ea typeface="Arial" charset="0"/>
                <a:cs typeface="Arial" charset="0"/>
              </a:rPr>
              <a:t>system</a:t>
            </a:r>
          </a:p>
          <a:p>
            <a:pPr marL="285750" indent="-285750">
              <a:buFont typeface="Arial" charset="0"/>
              <a:buChar char="•"/>
            </a:pPr>
            <a:r>
              <a:rPr lang="en-US" sz="1400" dirty="0" smtClean="0">
                <a:latin typeface="Arial" charset="0"/>
                <a:ea typeface="Arial" charset="0"/>
                <a:cs typeface="Arial" charset="0"/>
              </a:rPr>
              <a:t>A </a:t>
            </a:r>
            <a:r>
              <a:rPr lang="en-US" sz="1400" dirty="0">
                <a:latin typeface="Arial" charset="0"/>
                <a:ea typeface="Arial" charset="0"/>
                <a:cs typeface="Arial" charset="0"/>
              </a:rPr>
              <a:t>new Athletic Gym facility would be ideal between the two stations as would food trucks during </a:t>
            </a:r>
            <a:r>
              <a:rPr lang="en-US" sz="1400" dirty="0" smtClean="0">
                <a:latin typeface="Arial" charset="0"/>
                <a:ea typeface="Arial" charset="0"/>
                <a:cs typeface="Arial" charset="0"/>
              </a:rPr>
              <a:t>lunch and </a:t>
            </a:r>
            <a:r>
              <a:rPr lang="en-US" sz="1400" dirty="0">
                <a:latin typeface="Arial" charset="0"/>
                <a:ea typeface="Arial" charset="0"/>
                <a:cs typeface="Arial" charset="0"/>
              </a:rPr>
              <a:t>afternoon commutes.</a:t>
            </a:r>
          </a:p>
          <a:p>
            <a:pPr marL="285750" indent="-285750">
              <a:buFont typeface="Arial" charset="0"/>
              <a:buChar char="•"/>
            </a:pPr>
            <a:endParaRPr lang="en-US" sz="1400" dirty="0" smtClean="0">
              <a:latin typeface="Arial" charset="0"/>
              <a:ea typeface="Arial" charset="0"/>
              <a:cs typeface="Arial" charset="0"/>
            </a:endParaRPr>
          </a:p>
        </p:txBody>
      </p:sp>
      <p:sp>
        <p:nvSpPr>
          <p:cNvPr id="18" name="Slide Number Placeholder 17"/>
          <p:cNvSpPr>
            <a:spLocks noGrp="1"/>
          </p:cNvSpPr>
          <p:nvPr>
            <p:ph type="sldNum" sz="quarter" idx="12"/>
          </p:nvPr>
        </p:nvSpPr>
        <p:spPr/>
        <p:txBody>
          <a:bodyPr/>
          <a:lstStyle/>
          <a:p>
            <a:fld id="{D679711A-3917-A748-B2A6-93859E0EC30B}" type="slidenum">
              <a:rPr lang="en-US" smtClean="0"/>
              <a:pPr/>
              <a:t>6</a:t>
            </a:fld>
            <a:endParaRPr lang="en-US" dirty="0"/>
          </a:p>
        </p:txBody>
      </p:sp>
      <p:sp>
        <p:nvSpPr>
          <p:cNvPr id="19" name="Date Placeholder 18"/>
          <p:cNvSpPr>
            <a:spLocks noGrp="1"/>
          </p:cNvSpPr>
          <p:nvPr>
            <p:ph type="dt" sz="half" idx="10"/>
          </p:nvPr>
        </p:nvSpPr>
        <p:spPr/>
        <p:txBody>
          <a:bodyPr/>
          <a:lstStyle/>
          <a:p>
            <a:fld id="{CA8A959C-EAF7-3D40-A64E-E0D8AEDBF168}" type="datetime1">
              <a:rPr lang="en-US" smtClean="0"/>
              <a:t>4/14/17</a:t>
            </a:fld>
            <a:endParaRPr lang="en-US" dirty="0"/>
          </a:p>
        </p:txBody>
      </p:sp>
      <p:pic>
        <p:nvPicPr>
          <p:cNvPr id="5" name="Picture 4"/>
          <p:cNvPicPr>
            <a:picLocks noChangeAspect="1"/>
          </p:cNvPicPr>
          <p:nvPr/>
        </p:nvPicPr>
        <p:blipFill>
          <a:blip r:embed="rId2"/>
          <a:stretch>
            <a:fillRect/>
          </a:stretch>
        </p:blipFill>
        <p:spPr>
          <a:xfrm>
            <a:off x="7545263" y="3219704"/>
            <a:ext cx="3851401" cy="2922978"/>
          </a:xfrm>
          <a:prstGeom prst="rect">
            <a:avLst/>
          </a:prstGeom>
        </p:spPr>
      </p:pic>
      <p:pic>
        <p:nvPicPr>
          <p:cNvPr id="6" name="Picture 5"/>
          <p:cNvPicPr>
            <a:picLocks noChangeAspect="1"/>
          </p:cNvPicPr>
          <p:nvPr/>
        </p:nvPicPr>
        <p:blipFill>
          <a:blip r:embed="rId3"/>
          <a:stretch>
            <a:fillRect/>
          </a:stretch>
        </p:blipFill>
        <p:spPr>
          <a:xfrm>
            <a:off x="680225" y="3020021"/>
            <a:ext cx="6822174" cy="3383102"/>
          </a:xfrm>
          <a:prstGeom prst="rect">
            <a:avLst/>
          </a:prstGeom>
        </p:spPr>
      </p:pic>
    </p:spTree>
    <p:extLst>
      <p:ext uri="{BB962C8B-B14F-4D97-AF65-F5344CB8AC3E}">
        <p14:creationId xmlns:p14="http://schemas.microsoft.com/office/powerpoint/2010/main" val="5914919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Corona, Queens</a:t>
            </a:r>
            <a:endParaRPr lang="en-US" dirty="0"/>
          </a:p>
        </p:txBody>
      </p:sp>
      <p:sp>
        <p:nvSpPr>
          <p:cNvPr id="14" name="TextBox 13"/>
          <p:cNvSpPr txBox="1"/>
          <p:nvPr/>
        </p:nvSpPr>
        <p:spPr>
          <a:xfrm>
            <a:off x="680225" y="1331086"/>
            <a:ext cx="11006253" cy="1384995"/>
          </a:xfrm>
          <a:prstGeom prst="rect">
            <a:avLst/>
          </a:prstGeom>
          <a:noFill/>
        </p:spPr>
        <p:txBody>
          <a:bodyPr wrap="square" rtlCol="0">
            <a:spAutoFit/>
          </a:bodyPr>
          <a:lstStyle/>
          <a:p>
            <a:pPr marL="285750" indent="-285750">
              <a:buFont typeface="Arial" charset="0"/>
              <a:buChar char="•"/>
            </a:pPr>
            <a:r>
              <a:rPr lang="en-US" sz="1400" dirty="0" smtClean="0">
                <a:latin typeface="Arial" charset="0"/>
                <a:ea typeface="Arial" charset="0"/>
                <a:cs typeface="Arial" charset="0"/>
              </a:rPr>
              <a:t>Average foot traffic increase of 11% over the last 2 years between 103 St Corona and 111 St subway stations</a:t>
            </a:r>
          </a:p>
          <a:p>
            <a:pPr marL="285750" indent="-285750">
              <a:buFont typeface="Arial" charset="0"/>
              <a:buChar char="•"/>
            </a:pPr>
            <a:r>
              <a:rPr lang="en-US" sz="1400" dirty="0">
                <a:latin typeface="Arial" charset="0"/>
                <a:ea typeface="Arial" charset="0"/>
                <a:cs typeface="Arial" charset="0"/>
              </a:rPr>
              <a:t>Housing data also supports this trend with median sales price and number of sales in the neighborhood almost doubling over the past 5 </a:t>
            </a:r>
            <a:r>
              <a:rPr lang="en-US" sz="1400" dirty="0" smtClean="0">
                <a:latin typeface="Arial" charset="0"/>
                <a:ea typeface="Arial" charset="0"/>
                <a:cs typeface="Arial" charset="0"/>
              </a:rPr>
              <a:t>years  </a:t>
            </a:r>
          </a:p>
          <a:p>
            <a:pPr marL="285750" indent="-285750">
              <a:buFont typeface="Arial" charset="0"/>
              <a:buChar char="•"/>
            </a:pPr>
            <a:r>
              <a:rPr lang="en-US" sz="1400" dirty="0">
                <a:latin typeface="Arial" charset="0"/>
                <a:ea typeface="Arial" charset="0"/>
                <a:cs typeface="Arial" charset="0"/>
              </a:rPr>
              <a:t>The Queens economy has continued to flourish </a:t>
            </a:r>
            <a:r>
              <a:rPr lang="en-US" sz="1400" dirty="0" smtClean="0">
                <a:latin typeface="Arial" charset="0"/>
                <a:ea typeface="Arial" charset="0"/>
                <a:cs typeface="Arial" charset="0"/>
              </a:rPr>
              <a:t>with </a:t>
            </a:r>
            <a:r>
              <a:rPr lang="en-US" sz="1400" dirty="0">
                <a:latin typeface="Arial" charset="0"/>
                <a:ea typeface="Arial" charset="0"/>
                <a:cs typeface="Arial" charset="0"/>
              </a:rPr>
              <a:t>some predicting that Queens will become the next Brooklyn </a:t>
            </a:r>
            <a:endParaRPr lang="en-US" sz="1400" dirty="0" smtClean="0">
              <a:latin typeface="Arial" charset="0"/>
              <a:ea typeface="Arial" charset="0"/>
              <a:cs typeface="Arial" charset="0"/>
            </a:endParaRPr>
          </a:p>
          <a:p>
            <a:pPr marL="285750" indent="-285750">
              <a:buFont typeface="Arial" charset="0"/>
              <a:buChar char="•"/>
            </a:pPr>
            <a:r>
              <a:rPr lang="en-US" sz="1400" dirty="0">
                <a:latin typeface="Arial" charset="0"/>
                <a:ea typeface="Arial" charset="0"/>
                <a:cs typeface="Arial" charset="0"/>
              </a:rPr>
              <a:t>Against this backdrop, the Corona area is ideal for the expansion of an Athletic Gym studio, and could even be a diamond in the rough for this community</a:t>
            </a:r>
            <a:endParaRPr lang="en-US" sz="1400" dirty="0" smtClean="0">
              <a:latin typeface="Arial" charset="0"/>
              <a:ea typeface="Arial" charset="0"/>
              <a:cs typeface="Arial" charset="0"/>
            </a:endParaRPr>
          </a:p>
        </p:txBody>
      </p:sp>
      <p:sp>
        <p:nvSpPr>
          <p:cNvPr id="18" name="Slide Number Placeholder 17"/>
          <p:cNvSpPr>
            <a:spLocks noGrp="1"/>
          </p:cNvSpPr>
          <p:nvPr>
            <p:ph type="sldNum" sz="quarter" idx="12"/>
          </p:nvPr>
        </p:nvSpPr>
        <p:spPr/>
        <p:txBody>
          <a:bodyPr/>
          <a:lstStyle/>
          <a:p>
            <a:fld id="{D679711A-3917-A748-B2A6-93859E0EC30B}" type="slidenum">
              <a:rPr lang="en-US" smtClean="0"/>
              <a:pPr/>
              <a:t>7</a:t>
            </a:fld>
            <a:endParaRPr lang="en-US" dirty="0"/>
          </a:p>
        </p:txBody>
      </p:sp>
      <p:sp>
        <p:nvSpPr>
          <p:cNvPr id="19" name="Date Placeholder 18"/>
          <p:cNvSpPr>
            <a:spLocks noGrp="1"/>
          </p:cNvSpPr>
          <p:nvPr>
            <p:ph type="dt" sz="half" idx="10"/>
          </p:nvPr>
        </p:nvSpPr>
        <p:spPr/>
        <p:txBody>
          <a:bodyPr/>
          <a:lstStyle/>
          <a:p>
            <a:fld id="{CA8A959C-EAF7-3D40-A64E-E0D8AEDBF168}" type="datetime1">
              <a:rPr lang="en-US" smtClean="0"/>
              <a:t>4/14/17</a:t>
            </a:fld>
            <a:endParaRPr lang="en-US" dirty="0"/>
          </a:p>
        </p:txBody>
      </p:sp>
      <p:pic>
        <p:nvPicPr>
          <p:cNvPr id="3" name="Picture 2"/>
          <p:cNvPicPr>
            <a:picLocks noChangeAspect="1"/>
          </p:cNvPicPr>
          <p:nvPr/>
        </p:nvPicPr>
        <p:blipFill>
          <a:blip r:embed="rId2"/>
          <a:stretch>
            <a:fillRect/>
          </a:stretch>
        </p:blipFill>
        <p:spPr>
          <a:xfrm>
            <a:off x="7092295" y="3135088"/>
            <a:ext cx="4476223" cy="2850078"/>
          </a:xfrm>
          <a:prstGeom prst="rect">
            <a:avLst/>
          </a:prstGeom>
        </p:spPr>
      </p:pic>
      <p:pic>
        <p:nvPicPr>
          <p:cNvPr id="4" name="Picture 3"/>
          <p:cNvPicPr>
            <a:picLocks noChangeAspect="1"/>
          </p:cNvPicPr>
          <p:nvPr/>
        </p:nvPicPr>
        <p:blipFill>
          <a:blip r:embed="rId3"/>
          <a:stretch>
            <a:fillRect/>
          </a:stretch>
        </p:blipFill>
        <p:spPr>
          <a:xfrm>
            <a:off x="525240" y="2914283"/>
            <a:ext cx="6567055" cy="3335357"/>
          </a:xfrm>
          <a:prstGeom prst="rect">
            <a:avLst/>
          </a:prstGeom>
        </p:spPr>
      </p:pic>
    </p:spTree>
    <p:extLst>
      <p:ext uri="{BB962C8B-B14F-4D97-AF65-F5344CB8AC3E}">
        <p14:creationId xmlns:p14="http://schemas.microsoft.com/office/powerpoint/2010/main" val="9797083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a:t>
            </a:r>
            <a:r>
              <a:rPr lang="en-US" dirty="0" smtClean="0"/>
              <a:t>Steps</a:t>
            </a:r>
            <a:endParaRPr lang="en-US" dirty="0"/>
          </a:p>
        </p:txBody>
      </p:sp>
      <p:sp>
        <p:nvSpPr>
          <p:cNvPr id="3" name="Content Placeholder 2"/>
          <p:cNvSpPr>
            <a:spLocks noGrp="1"/>
          </p:cNvSpPr>
          <p:nvPr>
            <p:ph idx="1"/>
          </p:nvPr>
        </p:nvSpPr>
        <p:spPr>
          <a:xfrm>
            <a:off x="680225" y="1331138"/>
            <a:ext cx="11006253" cy="4891347"/>
          </a:xfrm>
        </p:spPr>
        <p:txBody>
          <a:bodyPr>
            <a:normAutofit/>
          </a:bodyPr>
          <a:lstStyle/>
          <a:p>
            <a:r>
              <a:rPr lang="en-US" sz="1600" dirty="0"/>
              <a:t>The areas highlighted in Brooklyn and Queens have seen above average economic growth over the last few years and an ensuing increase in foot traffic as supported by our MTA turnstile </a:t>
            </a:r>
            <a:r>
              <a:rPr lang="en-US" sz="1600" dirty="0" smtClean="0"/>
              <a:t>data</a:t>
            </a:r>
          </a:p>
          <a:p>
            <a:r>
              <a:rPr lang="en-US" sz="1600" dirty="0" smtClean="0"/>
              <a:t>As </a:t>
            </a:r>
            <a:r>
              <a:rPr lang="en-US" sz="1600" dirty="0"/>
              <a:t>location and foot traffic is a primary business driver for both Athletic Gyms and Eclectic Food Trucks, these areas are ideal for the expansion of your </a:t>
            </a:r>
            <a:r>
              <a:rPr lang="en-US" sz="1600" dirty="0" smtClean="0"/>
              <a:t>businesses</a:t>
            </a:r>
          </a:p>
          <a:p>
            <a:r>
              <a:rPr lang="en-US" sz="1600" dirty="0" smtClean="0"/>
              <a:t>With </a:t>
            </a:r>
            <a:r>
              <a:rPr lang="en-US" sz="1600" dirty="0"/>
              <a:t>an agreement, QADG will continue its due </a:t>
            </a:r>
            <a:r>
              <a:rPr lang="en-US" sz="1600" dirty="0" smtClean="0"/>
              <a:t>diligence: </a:t>
            </a:r>
            <a:endParaRPr lang="en-US" sz="1200" dirty="0"/>
          </a:p>
          <a:p>
            <a:pPr lvl="1"/>
            <a:r>
              <a:rPr lang="en-US" sz="1600" dirty="0" smtClean="0"/>
              <a:t>Demographic and population data</a:t>
            </a:r>
          </a:p>
          <a:p>
            <a:pPr lvl="1"/>
            <a:r>
              <a:rPr lang="en-US" sz="1600" dirty="0" smtClean="0"/>
              <a:t>City zoning and permit data</a:t>
            </a:r>
          </a:p>
          <a:p>
            <a:pPr lvl="1"/>
            <a:r>
              <a:rPr lang="en-US" sz="1600" dirty="0" smtClean="0"/>
              <a:t>Market specific prediction</a:t>
            </a:r>
          </a:p>
          <a:p>
            <a:pPr lvl="1"/>
            <a:r>
              <a:rPr lang="en-US" sz="1600" dirty="0" smtClean="0"/>
              <a:t>Market entry strategy study</a:t>
            </a:r>
          </a:p>
          <a:p>
            <a:pPr lvl="1"/>
            <a:r>
              <a:rPr lang="en-US" sz="1600" dirty="0" smtClean="0"/>
              <a:t>Other possible growth locations such as 116 St/Columbia University, and the </a:t>
            </a:r>
            <a:r>
              <a:rPr lang="en-US" sz="1600" dirty="0" err="1" smtClean="0"/>
              <a:t>Zerega</a:t>
            </a:r>
            <a:r>
              <a:rPr lang="en-US" sz="1600" dirty="0" smtClean="0"/>
              <a:t> Ave neighborhood in the Bronx</a:t>
            </a:r>
            <a:endParaRPr lang="en-US" sz="1600" dirty="0"/>
          </a:p>
        </p:txBody>
      </p:sp>
      <p:sp>
        <p:nvSpPr>
          <p:cNvPr id="5" name="Slide Number Placeholder 4"/>
          <p:cNvSpPr>
            <a:spLocks noGrp="1"/>
          </p:cNvSpPr>
          <p:nvPr>
            <p:ph type="sldNum" sz="quarter" idx="12"/>
          </p:nvPr>
        </p:nvSpPr>
        <p:spPr/>
        <p:txBody>
          <a:bodyPr/>
          <a:lstStyle/>
          <a:p>
            <a:fld id="{D679711A-3917-A748-B2A6-93859E0EC30B}" type="slidenum">
              <a:rPr lang="en-US" smtClean="0"/>
              <a:pPr/>
              <a:t>8</a:t>
            </a:fld>
            <a:endParaRPr lang="en-US" dirty="0"/>
          </a:p>
        </p:txBody>
      </p:sp>
      <p:sp>
        <p:nvSpPr>
          <p:cNvPr id="8" name="Date Placeholder 7"/>
          <p:cNvSpPr>
            <a:spLocks noGrp="1"/>
          </p:cNvSpPr>
          <p:nvPr>
            <p:ph type="dt" sz="half" idx="10"/>
          </p:nvPr>
        </p:nvSpPr>
        <p:spPr/>
        <p:txBody>
          <a:bodyPr/>
          <a:lstStyle/>
          <a:p>
            <a:fld id="{626D389A-85A3-C64E-B679-C0011BCC3674}" type="datetime1">
              <a:rPr lang="en-US" smtClean="0"/>
              <a:t>4/14/17</a:t>
            </a:fld>
            <a:endParaRPr lang="en-US" dirty="0"/>
          </a:p>
        </p:txBody>
      </p:sp>
    </p:spTree>
    <p:extLst>
      <p:ext uri="{BB962C8B-B14F-4D97-AF65-F5344CB8AC3E}">
        <p14:creationId xmlns:p14="http://schemas.microsoft.com/office/powerpoint/2010/main" val="1222470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8501</TotalTime>
  <Words>1364</Words>
  <Application>Microsoft Macintosh PowerPoint</Application>
  <PresentationFormat>Widescreen</PresentationFormat>
  <Paragraphs>114</Paragraphs>
  <Slides>14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Calibri</vt:lpstr>
      <vt:lpstr>Calibri Light</vt:lpstr>
      <vt:lpstr>DengXian</vt:lpstr>
      <vt:lpstr>DengXian Light</vt:lpstr>
      <vt:lpstr>Mangal</vt:lpstr>
      <vt:lpstr>Arial</vt:lpstr>
      <vt:lpstr>Office Theme</vt:lpstr>
      <vt:lpstr>Have an Elevated View for Future</vt:lpstr>
      <vt:lpstr>Introduction</vt:lpstr>
      <vt:lpstr>Executive Summary</vt:lpstr>
      <vt:lpstr>Fitness and Health Clubs are a convenience business</vt:lpstr>
      <vt:lpstr>Location with little competition is very important for food truck business</vt:lpstr>
      <vt:lpstr>Long Island City, Queens</vt:lpstr>
      <vt:lpstr>West Midwood, Brooklyn</vt:lpstr>
      <vt:lpstr>Corona, Queens</vt:lpstr>
      <vt:lpstr>Next Steps</vt:lpstr>
      <vt:lpstr>Appendix</vt:lpstr>
      <vt:lpstr>NYC Gym membership statistics</vt:lpstr>
      <vt:lpstr>Food Truck Financial references</vt:lpstr>
      <vt:lpstr>Midwood neighborhood info and statistics</vt:lpstr>
      <vt:lpstr>Long Island City neighborhood info and statistics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Run Successful Kickstarter Campaign</dc:title>
  <dc:creator>QINGLING NI</dc:creator>
  <cp:lastModifiedBy>QINGLING NI</cp:lastModifiedBy>
  <cp:revision>93</cp:revision>
  <dcterms:created xsi:type="dcterms:W3CDTF">2017-02-10T06:49:28Z</dcterms:created>
  <dcterms:modified xsi:type="dcterms:W3CDTF">2017-04-14T20:26:38Z</dcterms:modified>
</cp:coreProperties>
</file>